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handoutMasterIdLst>
    <p:handoutMasterId r:id="rId28"/>
  </p:handoutMasterIdLst>
  <p:sldIdLst>
    <p:sldId id="266" r:id="rId5"/>
    <p:sldId id="270" r:id="rId6"/>
    <p:sldId id="267" r:id="rId7"/>
    <p:sldId id="268" r:id="rId8"/>
    <p:sldId id="272" r:id="rId9"/>
    <p:sldId id="273" r:id="rId10"/>
    <p:sldId id="271" r:id="rId11"/>
    <p:sldId id="275" r:id="rId12"/>
    <p:sldId id="276" r:id="rId13"/>
    <p:sldId id="277" r:id="rId14"/>
    <p:sldId id="278" r:id="rId15"/>
    <p:sldId id="279" r:id="rId16"/>
    <p:sldId id="280" r:id="rId17"/>
    <p:sldId id="281" r:id="rId18"/>
    <p:sldId id="282" r:id="rId19"/>
    <p:sldId id="274" r:id="rId20"/>
    <p:sldId id="283" r:id="rId21"/>
    <p:sldId id="284" r:id="rId22"/>
    <p:sldId id="285" r:id="rId23"/>
    <p:sldId id="286" r:id="rId24"/>
    <p:sldId id="287" r:id="rId25"/>
    <p:sldId id="288" r:id="rId2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148F02-35C7-49E6-993F-E82908D7AF75}" type="datetime1">
              <a:rPr lang="es-ES" smtClean="0"/>
              <a:t>27/05/2020</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es-ES" smtClean="0"/>
              <a:t>‹Nº›</a:t>
            </a:fld>
            <a:endParaRPr lang="es-ES"/>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0AAB062-198E-4F51-A2F6-E1757EE113E0}" type="datetime1">
              <a:rPr lang="es-ES" noProof="0" smtClean="0"/>
              <a:t>27/05/2020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es-ES" noProof="0" smtClean="0"/>
              <a:t>‹Nº›</a:t>
            </a:fld>
            <a:endParaRPr lang="es-ES"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a:t>
            </a:fld>
            <a:endParaRPr lang="es-ES" noProof="1"/>
          </a:p>
        </p:txBody>
      </p:sp>
    </p:spTree>
    <p:extLst>
      <p:ext uri="{BB962C8B-B14F-4D97-AF65-F5344CB8AC3E}">
        <p14:creationId xmlns:p14="http://schemas.microsoft.com/office/powerpoint/2010/main" val="40133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es-ES" noProof="1"/>
              <a:t>Haga clic para modificar el estilo de título del patrón</a:t>
            </a:r>
          </a:p>
        </p:txBody>
      </p:sp>
      <p:sp>
        <p:nvSpPr>
          <p:cNvPr id="3" name="Subtítulo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1"/>
              <a:t>Haga clic para editar el estilo de subtítulo del patrón</a:t>
            </a:r>
          </a:p>
        </p:txBody>
      </p:sp>
      <p:sp>
        <p:nvSpPr>
          <p:cNvPr id="4" name="Marcador de fecha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98F6463-E3E5-495A-9247-FB13D216B2BB}" type="datetime1">
              <a:rPr lang="es-ES" noProof="1" smtClean="0"/>
              <a:t>27/05/2020</a:t>
            </a:fld>
            <a:endParaRPr lang="es-ES" noProof="1"/>
          </a:p>
        </p:txBody>
      </p:sp>
      <p:sp>
        <p:nvSpPr>
          <p:cNvPr id="5" name="Marcador de pie de página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es-ES" noProof="1" dirty="0" smtClean="0"/>
              <a:pPr rtl="0"/>
              <a:t>‹Nº›</a:t>
            </a:fld>
            <a:endParaRPr lang="es-ES" noProof="1"/>
          </a:p>
        </p:txBody>
      </p:sp>
      <p:grpSp>
        <p:nvGrpSpPr>
          <p:cNvPr id="7" name="Grupo 6"/>
          <p:cNvGrpSpPr/>
          <p:nvPr/>
        </p:nvGrpSpPr>
        <p:grpSpPr>
          <a:xfrm>
            <a:off x="752858" y="744469"/>
            <a:ext cx="10674117" cy="5349671"/>
            <a:chOff x="752858" y="744469"/>
            <a:chExt cx="10674117" cy="5349671"/>
          </a:xfrm>
        </p:grpSpPr>
        <p:sp>
          <p:nvSpPr>
            <p:cNvPr id="11" name="Forma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a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371600" y="2295525"/>
            <a:ext cx="9601200" cy="3571875"/>
          </a:xfrm>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89C1930-778F-4458-8924-EEC59DD2356C}" type="datetime1">
              <a:rPr lang="es-ES" noProof="0" smtClean="0"/>
              <a:t>27/05/2020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596561" y="624156"/>
            <a:ext cx="1565766" cy="5243244"/>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371600" y="624156"/>
            <a:ext cx="8179641" cy="5243244"/>
          </a:xfrm>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6C51A39-469D-45D6-9466-8F867D5AA5F3}" type="datetime1">
              <a:rPr lang="es-ES" noProof="0" smtClean="0"/>
              <a:t>27/05/2020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D6E64886-2519-4079-84AC-2CC2F797F4E0}" type="datetime1">
              <a:rPr lang="es-ES" noProof="0" smtClean="0"/>
              <a:t>27/05/2020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el estilo de texto del patrón</a:t>
            </a:r>
          </a:p>
        </p:txBody>
      </p:sp>
      <p:sp>
        <p:nvSpPr>
          <p:cNvPr id="4" name="Marcador de fecha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333F794C-6882-41AC-82BF-60BB9E6F3BCD}" type="datetime1">
              <a:rPr lang="es-ES" noProof="0" smtClean="0"/>
              <a:t>27/05/2020</a:t>
            </a:fld>
            <a:endParaRPr lang="es-ES" noProof="0"/>
          </a:p>
        </p:txBody>
      </p:sp>
      <p:sp>
        <p:nvSpPr>
          <p:cNvPr id="5" name="Marcador de pie de página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es-ES" noProof="0"/>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7" name="Forma libre 6" title="Marca de recort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tx2"/>
                </a:solidFill>
              </a:defRPr>
            </a:lvl1pPr>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D4585378-E0B5-4F68-82D2-43529871C830}" type="datetime1">
              <a:rPr lang="es-ES" noProof="0" smtClean="0"/>
              <a:t>27/05/2020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2EBEEF58-48C9-467B-A631-1E436BEDAB11}" type="datetime1">
              <a:rPr lang="es-ES" noProof="0" smtClean="0"/>
              <a:t>27/05/2020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1060F666-88B8-4DF3-9956-D08FAF884D2A}" type="datetime1">
              <a:rPr lang="es-ES" noProof="0" smtClean="0"/>
              <a:t>27/05/2020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EC1315F2-01CA-4762-8977-05CA9889EEFD}" type="datetime1">
              <a:rPr lang="es-ES" noProof="0" smtClean="0"/>
              <a:t>27/05/2020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el estilo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68C31800-ABDF-4500-B590-0F98C33628D8}" type="datetime1">
              <a:rPr lang="es-ES" noProof="0" smtClean="0"/>
              <a:t>27/05/2020</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A0C785D8-623B-4B06-B6D3-7A2D6A2C5207}" type="datetime1">
              <a:rPr lang="es-ES" noProof="0" smtClean="0"/>
              <a:t>27/05/2020</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es-ES" noProof="1"/>
              <a:t>Haga clic para modificar el estilo de título del patrón</a:t>
            </a:r>
          </a:p>
        </p:txBody>
      </p:sp>
      <p:sp>
        <p:nvSpPr>
          <p:cNvPr id="3" name="Marcador de posición de texto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es-ES" noProof="1"/>
              <a:t>Haga clic para modificar los estilos de texto del patrón</a:t>
            </a:r>
          </a:p>
          <a:p>
            <a:pPr lvl="1" rtl="0"/>
            <a:r>
              <a:rPr lang="es-ES" noProof="1"/>
              <a:t>Segundo nivel</a:t>
            </a:r>
          </a:p>
          <a:p>
            <a:pPr lvl="2" rtl="0"/>
            <a:r>
              <a:rPr lang="es-ES" noProof="1"/>
              <a:t>Tercer nivel</a:t>
            </a:r>
          </a:p>
          <a:p>
            <a:pPr lvl="3" rtl="0"/>
            <a:r>
              <a:rPr lang="es-ES" noProof="1"/>
              <a:t>Cuarto nivel</a:t>
            </a:r>
          </a:p>
          <a:p>
            <a:pPr lvl="4" rtl="0"/>
            <a:r>
              <a:rPr lang="es-ES" noProof="1"/>
              <a:t>Quinto nivel</a:t>
            </a:r>
          </a:p>
        </p:txBody>
      </p:sp>
      <p:sp>
        <p:nvSpPr>
          <p:cNvPr id="4" name="Marcador de fecha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32753D48-8572-4784-98D4-3FA29A2341E7}" type="datetime1">
              <a:rPr lang="es-ES" noProof="1" smtClean="0"/>
              <a:t>27/05/2020</a:t>
            </a:fld>
            <a:endParaRPr lang="es-ES" noProof="1"/>
          </a:p>
        </p:txBody>
      </p:sp>
      <p:sp>
        <p:nvSpPr>
          <p:cNvPr id="5" name="Marcador de pie de página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es-ES" noProof="1" dirty="0" smtClean="0"/>
              <a:pPr rtl="0"/>
              <a:t>‹Nº›</a:t>
            </a:fld>
            <a:endParaRPr lang="es-ES" noProof="1"/>
          </a:p>
        </p:txBody>
      </p:sp>
      <p:sp>
        <p:nvSpPr>
          <p:cNvPr id="9" name="Rectángulo 8" title="Barra lateral"/>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aunchpad.net/ubuntu/+source/deal.i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inkscape.org/es/" TargetMode="External"/><Relationship Id="rId2" Type="http://schemas.openxmlformats.org/officeDocument/2006/relationships/hyperlink" Target="https://wci.llnl.gov/simulation/computer-codes/visit/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ealii.org/current/doxygen/deal.II/Tutorial.html" TargetMode="External"/><Relationship Id="rId2" Type="http://schemas.openxmlformats.org/officeDocument/2006/relationships/hyperlink" Target="https://www.dealii.org/current/doxygen/deal.II/index.html" TargetMode="External"/><Relationship Id="rId1" Type="http://schemas.openxmlformats.org/officeDocument/2006/relationships/slideLayout" Target="../slideLayouts/slideLayout2.xml"/><Relationship Id="rId5" Type="http://schemas.openxmlformats.org/officeDocument/2006/relationships/hyperlink" Target="https://www.math.colostate.edu/~bangerth/videos.html" TargetMode="External"/><Relationship Id="rId4" Type="http://schemas.openxmlformats.org/officeDocument/2006/relationships/hyperlink" Target="http://kamu.tamu.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ángulo 47">
            <a:extLst>
              <a:ext uri="{FF2B5EF4-FFF2-40B4-BE49-F238E27FC236}">
                <a16:creationId xmlns:a16="http://schemas.microsoft.com/office/drawing/2014/main"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23" name="Imagen 22" descr="Primer plano muy cercano de un gráfico de línea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112714" y="0"/>
            <a:ext cx="12191980" cy="6857990"/>
          </a:xfrm>
          <a:prstGeom prst="rect">
            <a:avLst/>
          </a:prstGeom>
        </p:spPr>
      </p:pic>
      <p:sp>
        <p:nvSpPr>
          <p:cNvPr id="52" name="Forma libre: Forma 51">
            <a:extLst>
              <a:ext uri="{FF2B5EF4-FFF2-40B4-BE49-F238E27FC236}">
                <a16:creationId xmlns:a16="http://schemas.microsoft.com/office/drawing/2014/main"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ángulo 49">
            <a:extLst>
              <a:ext uri="{FF2B5EF4-FFF2-40B4-BE49-F238E27FC236}">
                <a16:creationId xmlns:a16="http://schemas.microsoft.com/office/drawing/2014/main"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 name="Título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es-ES" sz="3600" noProof="1">
                <a:solidFill>
                  <a:srgbClr val="FFFFFF"/>
                </a:solidFill>
                <a:latin typeface="Copperplate Gothic Bold" panose="020E0705020206020404" pitchFamily="34" charset="0"/>
              </a:rPr>
              <a:t>Deal.ii</a:t>
            </a:r>
          </a:p>
        </p:txBody>
      </p:sp>
      <p:sp>
        <p:nvSpPr>
          <p:cNvPr id="3" name="Subtítulo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268177" cy="953829"/>
          </a:xfrm>
        </p:spPr>
        <p:txBody>
          <a:bodyPr rtlCol="0">
            <a:normAutofit/>
          </a:bodyPr>
          <a:lstStyle/>
          <a:p>
            <a:pPr algn="l" rtl="0">
              <a:spcAft>
                <a:spcPts val="600"/>
              </a:spcAft>
            </a:pPr>
            <a:r>
              <a:rPr lang="es-ES" sz="1800" noProof="1">
                <a:solidFill>
                  <a:srgbClr val="FFFFFF"/>
                </a:solidFill>
              </a:rPr>
              <a:t>Seminario de elementos finitos</a:t>
            </a:r>
          </a:p>
          <a:p>
            <a:pPr algn="l" rtl="0">
              <a:spcAft>
                <a:spcPts val="600"/>
              </a:spcAft>
            </a:pPr>
            <a:r>
              <a:rPr lang="es-ES" sz="1800" noProof="1">
                <a:solidFill>
                  <a:srgbClr val="FFFFFF"/>
                </a:solidFill>
              </a:rPr>
              <a:t>Andrés Rubiano</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49514"/>
          </a:xfrm>
        </p:spPr>
        <p:txBody>
          <a:bodyPr>
            <a:normAutofit fontScale="90000"/>
          </a:bodyPr>
          <a:lstStyle/>
          <a:p>
            <a:r>
              <a:rPr lang="es-CO" dirty="0">
                <a:solidFill>
                  <a:schemeClr val="accent5">
                    <a:lumMod val="50000"/>
                  </a:schemeClr>
                </a:solidFill>
                <a:latin typeface="Copperplate Gothic Light" panose="020E0507020206020404" pitchFamily="34" charset="0"/>
              </a:rPr>
              <a:t>Instalación con WSL en Windows</a:t>
            </a:r>
            <a:endParaRPr lang="en-US" dirty="0">
              <a:solidFill>
                <a:schemeClr val="accent5">
                  <a:lumMod val="50000"/>
                </a:schemeClr>
              </a:solidFill>
              <a:latin typeface="Copperplate Gothic Light" panose="020E0507020206020404" pitchFamily="34" charset="0"/>
            </a:endParaRPr>
          </a:p>
        </p:txBody>
      </p:sp>
      <p:sp>
        <p:nvSpPr>
          <p:cNvPr id="3" name="Marcador de contenido 2"/>
          <p:cNvSpPr>
            <a:spLocks noGrp="1"/>
          </p:cNvSpPr>
          <p:nvPr>
            <p:ph idx="1"/>
          </p:nvPr>
        </p:nvSpPr>
        <p:spPr>
          <a:xfrm>
            <a:off x="1672224" y="1335314"/>
            <a:ext cx="9601200" cy="4532086"/>
          </a:xfrm>
        </p:spPr>
        <p:txBody>
          <a:bodyPr/>
          <a:lstStyle/>
          <a:p>
            <a:pPr marL="0" indent="0">
              <a:buNone/>
            </a:pPr>
            <a:r>
              <a:rPr lang="es-CO" dirty="0"/>
              <a:t>Microsoft Store -&gt; buscar Ubuntu</a:t>
            </a:r>
          </a:p>
          <a:p>
            <a:endParaRPr lang="en-US" dirty="0"/>
          </a:p>
        </p:txBody>
      </p:sp>
      <p:pic>
        <p:nvPicPr>
          <p:cNvPr id="4" name="Imagen 3"/>
          <p:cNvPicPr>
            <a:picLocks noChangeAspect="1"/>
          </p:cNvPicPr>
          <p:nvPr/>
        </p:nvPicPr>
        <p:blipFill>
          <a:blip r:embed="rId2"/>
          <a:stretch>
            <a:fillRect/>
          </a:stretch>
        </p:blipFill>
        <p:spPr>
          <a:xfrm>
            <a:off x="1954212" y="1984828"/>
            <a:ext cx="8435975" cy="4495893"/>
          </a:xfrm>
          <a:prstGeom prst="rect">
            <a:avLst/>
          </a:prstGeom>
        </p:spPr>
      </p:pic>
    </p:spTree>
    <p:extLst>
      <p:ext uri="{BB962C8B-B14F-4D97-AF65-F5344CB8AC3E}">
        <p14:creationId xmlns:p14="http://schemas.microsoft.com/office/powerpoint/2010/main" val="66184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solidFill>
                  <a:schemeClr val="accent5">
                    <a:lumMod val="50000"/>
                  </a:schemeClr>
                </a:solidFill>
                <a:latin typeface="Copperplate Gothic Light" panose="020E0507020206020404" pitchFamily="34" charset="0"/>
              </a:rPr>
              <a:t>Linux Shell en Windows</a:t>
            </a:r>
            <a:endParaRPr lang="en-US" dirty="0">
              <a:solidFill>
                <a:schemeClr val="accent5">
                  <a:lumMod val="50000"/>
                </a:schemeClr>
              </a:solidFill>
              <a:latin typeface="Copperplate Gothic Light" panose="020E0507020206020404" pitchFamily="34" charset="0"/>
            </a:endParaRPr>
          </a:p>
        </p:txBody>
      </p:sp>
      <p:pic>
        <p:nvPicPr>
          <p:cNvPr id="4" name="Marcador de contenido 3"/>
          <p:cNvPicPr>
            <a:picLocks noGrp="1" noChangeAspect="1"/>
          </p:cNvPicPr>
          <p:nvPr>
            <p:ph idx="1"/>
          </p:nvPr>
        </p:nvPicPr>
        <p:blipFill>
          <a:blip r:embed="rId2"/>
          <a:stretch>
            <a:fillRect/>
          </a:stretch>
        </p:blipFill>
        <p:spPr>
          <a:xfrm>
            <a:off x="2097279" y="1625600"/>
            <a:ext cx="8149841" cy="4343400"/>
          </a:xfrm>
          <a:prstGeom prst="rect">
            <a:avLst/>
          </a:prstGeom>
        </p:spPr>
      </p:pic>
      <p:sp>
        <p:nvSpPr>
          <p:cNvPr id="5" name="CuadroTexto 4"/>
          <p:cNvSpPr txBox="1"/>
          <p:nvPr/>
        </p:nvSpPr>
        <p:spPr>
          <a:xfrm>
            <a:off x="1204686" y="6226629"/>
            <a:ext cx="9768114" cy="369332"/>
          </a:xfrm>
          <a:prstGeom prst="rect">
            <a:avLst/>
          </a:prstGeom>
          <a:noFill/>
        </p:spPr>
        <p:txBody>
          <a:bodyPr wrap="square" rtlCol="0">
            <a:spAutoFit/>
          </a:bodyPr>
          <a:lstStyle/>
          <a:p>
            <a:r>
              <a:rPr lang="es-CO" dirty="0"/>
              <a:t>De aquí en adelante la instalación es igual que en el sistema operativo Ubuntu</a:t>
            </a:r>
            <a:endParaRPr lang="en-US" dirty="0"/>
          </a:p>
        </p:txBody>
      </p:sp>
    </p:spTree>
    <p:extLst>
      <p:ext uri="{BB962C8B-B14F-4D97-AF65-F5344CB8AC3E}">
        <p14:creationId xmlns:p14="http://schemas.microsoft.com/office/powerpoint/2010/main" val="351764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80143"/>
          </a:xfrm>
        </p:spPr>
        <p:txBody>
          <a:bodyPr>
            <a:normAutofit fontScale="90000"/>
          </a:bodyPr>
          <a:lstStyle/>
          <a:p>
            <a:r>
              <a:rPr lang="es-CO" dirty="0">
                <a:solidFill>
                  <a:schemeClr val="accent5">
                    <a:lumMod val="50000"/>
                  </a:schemeClr>
                </a:solidFill>
                <a:latin typeface="Copperplate Gothic Light" panose="020E0507020206020404" pitchFamily="34" charset="0"/>
              </a:rPr>
              <a:t>Instalación con WSL en Windows</a:t>
            </a:r>
            <a:endParaRPr lang="en-US" dirty="0">
              <a:solidFill>
                <a:schemeClr val="accent5">
                  <a:lumMod val="50000"/>
                </a:schemeClr>
              </a:solidFill>
              <a:latin typeface="Copperplate Gothic Light" panose="020E0507020206020404" pitchFamily="34" charset="0"/>
            </a:endParaRPr>
          </a:p>
        </p:txBody>
      </p:sp>
      <p:sp>
        <p:nvSpPr>
          <p:cNvPr id="3" name="Marcador de contenido 2"/>
          <p:cNvSpPr>
            <a:spLocks noGrp="1"/>
          </p:cNvSpPr>
          <p:nvPr>
            <p:ph idx="1"/>
          </p:nvPr>
        </p:nvSpPr>
        <p:spPr>
          <a:xfrm>
            <a:off x="1371599" y="1465943"/>
            <a:ext cx="10265080" cy="4401457"/>
          </a:xfrm>
        </p:spPr>
        <p:txBody>
          <a:bodyPr/>
          <a:lstStyle/>
          <a:p>
            <a:pPr marL="0" indent="0">
              <a:buNone/>
            </a:pPr>
            <a:r>
              <a:rPr lang="es-CO" dirty="0"/>
              <a:t>Descargar el archivo de DEAL.II disponible en: </a:t>
            </a:r>
            <a:r>
              <a:rPr lang="en-US" dirty="0">
                <a:hlinkClick r:id="rId2"/>
              </a:rPr>
              <a:t>https://launchpad.net/ubuntu/+source/deal.ii</a:t>
            </a:r>
            <a:endParaRPr lang="en-US" dirty="0"/>
          </a:p>
          <a:p>
            <a:endParaRPr lang="en-US" dirty="0"/>
          </a:p>
        </p:txBody>
      </p:sp>
      <p:pic>
        <p:nvPicPr>
          <p:cNvPr id="4" name="Imagen 3"/>
          <p:cNvPicPr>
            <a:picLocks noChangeAspect="1"/>
          </p:cNvPicPr>
          <p:nvPr/>
        </p:nvPicPr>
        <p:blipFill rotWithShape="1">
          <a:blip r:embed="rId3"/>
          <a:srcRect t="26923" r="25459" b="12167"/>
          <a:stretch/>
        </p:blipFill>
        <p:spPr>
          <a:xfrm>
            <a:off x="1480663" y="1948543"/>
            <a:ext cx="9698718" cy="4223657"/>
          </a:xfrm>
          <a:prstGeom prst="rect">
            <a:avLst/>
          </a:prstGeom>
        </p:spPr>
      </p:pic>
    </p:spTree>
    <p:extLst>
      <p:ext uri="{BB962C8B-B14F-4D97-AF65-F5344CB8AC3E}">
        <p14:creationId xmlns:p14="http://schemas.microsoft.com/office/powerpoint/2010/main" val="289173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406401"/>
            <a:ext cx="9601200" cy="997857"/>
          </a:xfrm>
        </p:spPr>
        <p:txBody>
          <a:bodyPr>
            <a:normAutofit fontScale="90000"/>
          </a:bodyPr>
          <a:lstStyle/>
          <a:p>
            <a:r>
              <a:rPr lang="es-CO" dirty="0">
                <a:solidFill>
                  <a:schemeClr val="accent5">
                    <a:lumMod val="50000"/>
                  </a:schemeClr>
                </a:solidFill>
                <a:latin typeface="Copperplate Gothic Light" panose="020E0507020206020404" pitchFamily="34" charset="0"/>
              </a:rPr>
              <a:t>Instalación con WSL en Windows</a:t>
            </a:r>
            <a:endParaRPr lang="en-US" dirty="0">
              <a:solidFill>
                <a:schemeClr val="accent5">
                  <a:lumMod val="50000"/>
                </a:schemeClr>
              </a:solidFill>
              <a:latin typeface="Copperplate Gothic Light" panose="020E0507020206020404" pitchFamily="34" charset="0"/>
            </a:endParaRPr>
          </a:p>
        </p:txBody>
      </p:sp>
      <p:pic>
        <p:nvPicPr>
          <p:cNvPr id="4" name="Marcador de contenido 3"/>
          <p:cNvPicPr>
            <a:picLocks noGrp="1" noChangeAspect="1"/>
          </p:cNvPicPr>
          <p:nvPr>
            <p:ph idx="1"/>
          </p:nvPr>
        </p:nvPicPr>
        <p:blipFill rotWithShape="1">
          <a:blip r:embed="rId2"/>
          <a:srcRect b="37010"/>
          <a:stretch/>
        </p:blipFill>
        <p:spPr>
          <a:xfrm>
            <a:off x="2577933" y="3429000"/>
            <a:ext cx="7115961" cy="2388790"/>
          </a:xfrm>
          <a:prstGeom prst="rect">
            <a:avLst/>
          </a:prstGeom>
        </p:spPr>
      </p:pic>
      <p:sp>
        <p:nvSpPr>
          <p:cNvPr id="5" name="CuadroTexto 4"/>
          <p:cNvSpPr txBox="1"/>
          <p:nvPr/>
        </p:nvSpPr>
        <p:spPr>
          <a:xfrm>
            <a:off x="1295400" y="1233401"/>
            <a:ext cx="9681028" cy="2092881"/>
          </a:xfrm>
          <a:prstGeom prst="rect">
            <a:avLst/>
          </a:prstGeom>
          <a:noFill/>
        </p:spPr>
        <p:txBody>
          <a:bodyPr wrap="square" rtlCol="0">
            <a:spAutoFit/>
          </a:bodyPr>
          <a:lstStyle/>
          <a:p>
            <a:r>
              <a:rPr lang="es-CO" sz="2000" dirty="0"/>
              <a:t>No olvidar actualizar repositorios y el sistema:</a:t>
            </a:r>
          </a:p>
          <a:p>
            <a:endParaRPr lang="es-CO" sz="2000" dirty="0"/>
          </a:p>
          <a:p>
            <a:pPr marL="285750" indent="-285750">
              <a:buFont typeface="Arial" panose="020B0604020202020204" pitchFamily="34" charset="0"/>
              <a:buChar char="•"/>
            </a:pPr>
            <a:r>
              <a:rPr lang="es-CO" i="1" dirty="0"/>
              <a:t>sudo </a:t>
            </a:r>
            <a:r>
              <a:rPr lang="es-CO" i="1" dirty="0" err="1"/>
              <a:t>apt</a:t>
            </a:r>
            <a:r>
              <a:rPr lang="es-CO" i="1" dirty="0"/>
              <a:t> </a:t>
            </a:r>
            <a:r>
              <a:rPr lang="es-CO" i="1" dirty="0" err="1"/>
              <a:t>update</a:t>
            </a:r>
            <a:endParaRPr lang="es-CO" i="1" dirty="0"/>
          </a:p>
          <a:p>
            <a:pPr marL="285750" indent="-285750">
              <a:buFont typeface="Arial" panose="020B0604020202020204" pitchFamily="34" charset="0"/>
              <a:buChar char="•"/>
            </a:pPr>
            <a:r>
              <a:rPr lang="es-CO" i="1" dirty="0"/>
              <a:t>sudo </a:t>
            </a:r>
            <a:r>
              <a:rPr lang="es-CO" i="1" dirty="0" err="1"/>
              <a:t>apt</a:t>
            </a:r>
            <a:r>
              <a:rPr lang="es-CO" i="1" dirty="0"/>
              <a:t> </a:t>
            </a:r>
            <a:r>
              <a:rPr lang="es-CO" i="1" dirty="0" err="1"/>
              <a:t>upgrade</a:t>
            </a:r>
            <a:endParaRPr lang="es-CO" i="1" dirty="0"/>
          </a:p>
          <a:p>
            <a:pPr marL="285750" indent="-285750">
              <a:buFont typeface="Arial" panose="020B0604020202020204" pitchFamily="34" charset="0"/>
              <a:buChar char="•"/>
            </a:pPr>
            <a:r>
              <a:rPr lang="es-CO" i="1" dirty="0" err="1"/>
              <a:t>Tambien</a:t>
            </a:r>
            <a:r>
              <a:rPr lang="es-CO" i="1" dirty="0"/>
              <a:t> se deben instalar paquetes esenciales para compilar código de </a:t>
            </a:r>
            <a:r>
              <a:rPr lang="es-CO" i="1" dirty="0" err="1"/>
              <a:t>c++</a:t>
            </a:r>
            <a:r>
              <a:rPr lang="es-CO" i="1" dirty="0"/>
              <a:t>:</a:t>
            </a:r>
          </a:p>
          <a:p>
            <a:pPr marL="285750" indent="-285750">
              <a:buFont typeface="Arial" panose="020B0604020202020204" pitchFamily="34" charset="0"/>
              <a:buChar char="•"/>
            </a:pPr>
            <a:r>
              <a:rPr lang="es-CO" i="1" dirty="0"/>
              <a:t>sudo </a:t>
            </a:r>
            <a:r>
              <a:rPr lang="es-CO" i="1" dirty="0" err="1"/>
              <a:t>apt-get</a:t>
            </a:r>
            <a:r>
              <a:rPr lang="es-CO" i="1" dirty="0"/>
              <a:t> </a:t>
            </a:r>
            <a:r>
              <a:rPr lang="es-CO" i="1" dirty="0" err="1"/>
              <a:t>install</a:t>
            </a:r>
            <a:r>
              <a:rPr lang="es-CO" i="1" dirty="0"/>
              <a:t> </a:t>
            </a:r>
            <a:r>
              <a:rPr lang="es-CO" i="1" dirty="0" err="1"/>
              <a:t>cmake</a:t>
            </a:r>
            <a:endParaRPr lang="es-CO" i="1" dirty="0"/>
          </a:p>
          <a:p>
            <a:pPr marL="285750" indent="-285750">
              <a:buFont typeface="Arial" panose="020B0604020202020204" pitchFamily="34" charset="0"/>
              <a:buChar char="•"/>
            </a:pPr>
            <a:r>
              <a:rPr lang="en-US" i="1" dirty="0" err="1"/>
              <a:t>sudo</a:t>
            </a:r>
            <a:r>
              <a:rPr lang="en-US" i="1" dirty="0"/>
              <a:t> apt install build-essential</a:t>
            </a:r>
          </a:p>
        </p:txBody>
      </p:sp>
    </p:spTree>
    <p:extLst>
      <p:ext uri="{BB962C8B-B14F-4D97-AF65-F5344CB8AC3E}">
        <p14:creationId xmlns:p14="http://schemas.microsoft.com/office/powerpoint/2010/main" val="362767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0767" y="281237"/>
            <a:ext cx="10503074" cy="1485900"/>
          </a:xfrm>
        </p:spPr>
        <p:txBody>
          <a:bodyPr/>
          <a:lstStyle/>
          <a:p>
            <a:r>
              <a:rPr lang="es-CO" dirty="0">
                <a:solidFill>
                  <a:schemeClr val="accent5">
                    <a:lumMod val="75000"/>
                  </a:schemeClr>
                </a:solidFill>
                <a:latin typeface="Copperplate Gothic Light" panose="020E0507020206020404" pitchFamily="34" charset="0"/>
              </a:rPr>
              <a:t>Instalación con WSL en Windows</a:t>
            </a:r>
            <a:endParaRPr lang="en-US" dirty="0">
              <a:solidFill>
                <a:schemeClr val="accent5">
                  <a:lumMod val="75000"/>
                </a:schemeClr>
              </a:solidFill>
              <a:latin typeface="Copperplate Gothic Light" panose="020E0507020206020404" pitchFamily="34" charset="0"/>
            </a:endParaRPr>
          </a:p>
        </p:txBody>
      </p:sp>
      <p:pic>
        <p:nvPicPr>
          <p:cNvPr id="4" name="Marcador de contenido 3"/>
          <p:cNvPicPr>
            <a:picLocks noGrp="1" noChangeAspect="1"/>
          </p:cNvPicPr>
          <p:nvPr>
            <p:ph idx="1"/>
          </p:nvPr>
        </p:nvPicPr>
        <p:blipFill rotWithShape="1">
          <a:blip r:embed="rId2"/>
          <a:srcRect b="86018"/>
          <a:stretch/>
        </p:blipFill>
        <p:spPr>
          <a:xfrm>
            <a:off x="2862282" y="1246317"/>
            <a:ext cx="6720044" cy="500743"/>
          </a:xfrm>
          <a:prstGeom prst="rect">
            <a:avLst/>
          </a:prstGeom>
        </p:spPr>
      </p:pic>
      <p:pic>
        <p:nvPicPr>
          <p:cNvPr id="5" name="Imagen 4"/>
          <p:cNvPicPr>
            <a:picLocks noChangeAspect="1"/>
          </p:cNvPicPr>
          <p:nvPr/>
        </p:nvPicPr>
        <p:blipFill rotWithShape="1">
          <a:blip r:embed="rId3"/>
          <a:srcRect b="85845"/>
          <a:stretch/>
        </p:blipFill>
        <p:spPr>
          <a:xfrm>
            <a:off x="2862282" y="2024973"/>
            <a:ext cx="6720044" cy="568504"/>
          </a:xfrm>
          <a:prstGeom prst="rect">
            <a:avLst/>
          </a:prstGeom>
        </p:spPr>
      </p:pic>
      <p:pic>
        <p:nvPicPr>
          <p:cNvPr id="6" name="Imagen 5"/>
          <p:cNvPicPr>
            <a:picLocks noChangeAspect="1"/>
          </p:cNvPicPr>
          <p:nvPr/>
        </p:nvPicPr>
        <p:blipFill rotWithShape="1">
          <a:blip r:embed="rId4"/>
          <a:srcRect b="82705"/>
          <a:stretch/>
        </p:blipFill>
        <p:spPr>
          <a:xfrm>
            <a:off x="2862282" y="2817338"/>
            <a:ext cx="6720044" cy="611662"/>
          </a:xfrm>
          <a:prstGeom prst="rect">
            <a:avLst/>
          </a:prstGeom>
        </p:spPr>
      </p:pic>
      <p:sp>
        <p:nvSpPr>
          <p:cNvPr id="7" name="CuadroTexto 6"/>
          <p:cNvSpPr txBox="1"/>
          <p:nvPr/>
        </p:nvSpPr>
        <p:spPr>
          <a:xfrm>
            <a:off x="3464590" y="3633848"/>
            <a:ext cx="5515428" cy="1477328"/>
          </a:xfrm>
          <a:prstGeom prst="rect">
            <a:avLst/>
          </a:prstGeom>
          <a:noFill/>
        </p:spPr>
        <p:txBody>
          <a:bodyPr wrap="square" rtlCol="0">
            <a:spAutoFit/>
          </a:bodyPr>
          <a:lstStyle/>
          <a:p>
            <a:r>
              <a:rPr lang="es-CO" dirty="0"/>
              <a:t>Terminado esto se realiza:</a:t>
            </a:r>
          </a:p>
          <a:p>
            <a:pPr marL="285750" indent="-285750">
              <a:buFont typeface="Arial" panose="020B0604020202020204" pitchFamily="34" charset="0"/>
              <a:buChar char="•"/>
            </a:pPr>
            <a:r>
              <a:rPr lang="es-CO" i="1" dirty="0"/>
              <a:t>sudo </a:t>
            </a:r>
            <a:r>
              <a:rPr lang="es-CO" i="1" dirty="0" err="1"/>
              <a:t>make</a:t>
            </a:r>
            <a:endParaRPr lang="es-CO" i="1" dirty="0"/>
          </a:p>
          <a:p>
            <a:pPr marL="285750" indent="-285750">
              <a:buFont typeface="Arial" panose="020B0604020202020204" pitchFamily="34" charset="0"/>
              <a:buChar char="•"/>
            </a:pPr>
            <a:r>
              <a:rPr lang="es-CO" i="1" dirty="0"/>
              <a:t>sudo </a:t>
            </a:r>
            <a:r>
              <a:rPr lang="es-CO" i="1" dirty="0" err="1"/>
              <a:t>make</a:t>
            </a:r>
            <a:r>
              <a:rPr lang="es-CO" i="1" dirty="0"/>
              <a:t> </a:t>
            </a:r>
            <a:r>
              <a:rPr lang="es-CO" i="1" dirty="0" err="1"/>
              <a:t>install</a:t>
            </a:r>
            <a:endParaRPr lang="es-CO" i="1" dirty="0"/>
          </a:p>
          <a:p>
            <a:r>
              <a:rPr lang="es-CO" dirty="0"/>
              <a:t>Y finalmente se pasa a compilar el primer ejemplo para probar que todo este correcto</a:t>
            </a:r>
            <a:endParaRPr lang="en-US" dirty="0"/>
          </a:p>
        </p:txBody>
      </p:sp>
      <p:pic>
        <p:nvPicPr>
          <p:cNvPr id="8" name="Imagen 7"/>
          <p:cNvPicPr>
            <a:picLocks noChangeAspect="1"/>
          </p:cNvPicPr>
          <p:nvPr/>
        </p:nvPicPr>
        <p:blipFill rotWithShape="1">
          <a:blip r:embed="rId5"/>
          <a:srcRect t="13736" b="79775"/>
          <a:stretch/>
        </p:blipFill>
        <p:spPr>
          <a:xfrm>
            <a:off x="2862282" y="5331416"/>
            <a:ext cx="6720044" cy="368826"/>
          </a:xfrm>
          <a:prstGeom prst="rect">
            <a:avLst/>
          </a:prstGeom>
        </p:spPr>
      </p:pic>
      <p:pic>
        <p:nvPicPr>
          <p:cNvPr id="9" name="Imagen 8"/>
          <p:cNvPicPr>
            <a:picLocks noChangeAspect="1"/>
          </p:cNvPicPr>
          <p:nvPr/>
        </p:nvPicPr>
        <p:blipFill rotWithShape="1">
          <a:blip r:embed="rId6"/>
          <a:srcRect t="16458" b="58425"/>
          <a:stretch/>
        </p:blipFill>
        <p:spPr>
          <a:xfrm>
            <a:off x="2862282" y="5823437"/>
            <a:ext cx="6720044" cy="915307"/>
          </a:xfrm>
          <a:prstGeom prst="rect">
            <a:avLst/>
          </a:prstGeom>
        </p:spPr>
      </p:pic>
    </p:spTree>
    <p:extLst>
      <p:ext uri="{BB962C8B-B14F-4D97-AF65-F5344CB8AC3E}">
        <p14:creationId xmlns:p14="http://schemas.microsoft.com/office/powerpoint/2010/main" val="91567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80143"/>
          </a:xfrm>
        </p:spPr>
        <p:txBody>
          <a:bodyPr/>
          <a:lstStyle/>
          <a:p>
            <a:r>
              <a:rPr lang="es-CO" dirty="0">
                <a:solidFill>
                  <a:schemeClr val="accent5">
                    <a:lumMod val="75000"/>
                  </a:schemeClr>
                </a:solidFill>
                <a:latin typeface="Copperplate Gothic Light" panose="020E0507020206020404" pitchFamily="34" charset="0"/>
              </a:rPr>
              <a:t>Visualización:</a:t>
            </a:r>
            <a:endParaRPr lang="en-US" dirty="0">
              <a:solidFill>
                <a:schemeClr val="accent5">
                  <a:lumMod val="75000"/>
                </a:schemeClr>
              </a:solidFill>
              <a:latin typeface="Copperplate Gothic Light" panose="020E0507020206020404" pitchFamily="34" charset="0"/>
            </a:endParaRPr>
          </a:p>
        </p:txBody>
      </p:sp>
      <p:sp>
        <p:nvSpPr>
          <p:cNvPr id="3" name="Marcador de contenido 2"/>
          <p:cNvSpPr>
            <a:spLocks noGrp="1"/>
          </p:cNvSpPr>
          <p:nvPr>
            <p:ph idx="1"/>
          </p:nvPr>
        </p:nvSpPr>
        <p:spPr>
          <a:xfrm>
            <a:off x="1784958" y="1503919"/>
            <a:ext cx="9601200" cy="4401457"/>
          </a:xfrm>
        </p:spPr>
        <p:txBody>
          <a:bodyPr/>
          <a:lstStyle/>
          <a:p>
            <a:pPr marL="0" indent="0">
              <a:buNone/>
            </a:pPr>
            <a:r>
              <a:rPr lang="es-CO" dirty="0"/>
              <a:t>Se descargan directamente los programas en Windows, estos son:</a:t>
            </a:r>
          </a:p>
          <a:p>
            <a:r>
              <a:rPr lang="es-CO" dirty="0" err="1"/>
              <a:t>Visit</a:t>
            </a:r>
            <a:r>
              <a:rPr lang="es-CO" dirty="0"/>
              <a:t> – </a:t>
            </a:r>
            <a:r>
              <a:rPr lang="en-US" dirty="0">
                <a:hlinkClick r:id="rId2"/>
              </a:rPr>
              <a:t>https://wci.llnl.gov/simulation/computer-codes/visit/downloads</a:t>
            </a:r>
            <a:endParaRPr lang="es-CO" dirty="0"/>
          </a:p>
          <a:p>
            <a:r>
              <a:rPr lang="es-CO" dirty="0" err="1"/>
              <a:t>Inkscape</a:t>
            </a:r>
            <a:r>
              <a:rPr lang="es-CO" dirty="0"/>
              <a:t> - </a:t>
            </a:r>
            <a:r>
              <a:rPr lang="en-US" dirty="0">
                <a:hlinkClick r:id="rId3"/>
              </a:rPr>
              <a:t>https://inkscape.org/es/</a:t>
            </a:r>
            <a:endParaRPr lang="en-US" dirty="0"/>
          </a:p>
        </p:txBody>
      </p:sp>
    </p:spTree>
    <p:extLst>
      <p:ext uri="{BB962C8B-B14F-4D97-AF65-F5344CB8AC3E}">
        <p14:creationId xmlns:p14="http://schemas.microsoft.com/office/powerpoint/2010/main" val="34174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49514"/>
          </a:xfrm>
        </p:spPr>
        <p:txBody>
          <a:bodyPr>
            <a:normAutofit fontScale="90000"/>
          </a:bodyPr>
          <a:lstStyle/>
          <a:p>
            <a:r>
              <a:rPr lang="es-CO" dirty="0">
                <a:solidFill>
                  <a:schemeClr val="accent5">
                    <a:lumMod val="50000"/>
                  </a:schemeClr>
                </a:solidFill>
                <a:latin typeface="Copperplate Gothic Light" panose="020E0507020206020404" pitchFamily="34" charset="0"/>
              </a:rPr>
              <a:t>Primeros pasos…</a:t>
            </a:r>
            <a:endParaRPr lang="en-US" dirty="0">
              <a:solidFill>
                <a:schemeClr val="accent5">
                  <a:lumMod val="50000"/>
                </a:schemeClr>
              </a:solidFill>
              <a:latin typeface="Copperplate Gothic Light" panose="020E0507020206020404" pitchFamily="34" charset="0"/>
            </a:endParaRPr>
          </a:p>
        </p:txBody>
      </p:sp>
      <p:sp>
        <p:nvSpPr>
          <p:cNvPr id="3" name="Marcador de contenido 2"/>
          <p:cNvSpPr>
            <a:spLocks noGrp="1"/>
          </p:cNvSpPr>
          <p:nvPr>
            <p:ph idx="1"/>
          </p:nvPr>
        </p:nvSpPr>
        <p:spPr>
          <a:xfrm>
            <a:off x="1371599" y="1647668"/>
            <a:ext cx="10077189" cy="4765657"/>
          </a:xfrm>
        </p:spPr>
        <p:txBody>
          <a:bodyPr>
            <a:normAutofit fontScale="92500" lnSpcReduction="10000"/>
          </a:bodyPr>
          <a:lstStyle/>
          <a:p>
            <a:pPr marL="0" indent="0">
              <a:buNone/>
            </a:pPr>
            <a:r>
              <a:rPr lang="es-CO" sz="2200" dirty="0"/>
              <a:t>El tutorial nos enseña a usar DEAL.II a través de pequeños programas denominados </a:t>
            </a:r>
            <a:r>
              <a:rPr lang="es-CO" sz="2200" dirty="0" err="1"/>
              <a:t>steps</a:t>
            </a:r>
            <a:r>
              <a:rPr lang="es-CO" sz="2200" dirty="0"/>
              <a:t>, estos dependen uno del otro, como se pudo observar en el grafico anterior, los mas básicos son:</a:t>
            </a:r>
          </a:p>
          <a:p>
            <a:pPr marL="0" indent="0">
              <a:buNone/>
            </a:pPr>
            <a:r>
              <a:rPr lang="en-US" b="1" i="1" dirty="0"/>
              <a:t>	Step-1:</a:t>
            </a:r>
            <a:r>
              <a:rPr lang="en-US" dirty="0"/>
              <a:t> Creating a grid. A simple way to write it to a file.</a:t>
            </a:r>
          </a:p>
          <a:p>
            <a:pPr marL="0" indent="0">
              <a:buNone/>
            </a:pPr>
            <a:r>
              <a:rPr lang="es-CO" b="1" i="1" dirty="0"/>
              <a:t>	Step-2:</a:t>
            </a:r>
            <a:r>
              <a:rPr lang="es-CO" dirty="0"/>
              <a:t> </a:t>
            </a:r>
            <a:r>
              <a:rPr lang="en-US" dirty="0"/>
              <a:t>Associate degrees of freedom to each vertex and compute the resulting 			sparsity pattern of matrices. Show that renumbering reduces the 			bandwidth of matrices significantly, i.e. clusters nonzero entries around 			the diagonal</a:t>
            </a:r>
            <a:endParaRPr lang="es-CO" dirty="0"/>
          </a:p>
          <a:p>
            <a:pPr marL="0" indent="0">
              <a:buNone/>
            </a:pPr>
            <a:r>
              <a:rPr lang="es-CO" b="1" i="1" dirty="0"/>
              <a:t>	Step-3: </a:t>
            </a:r>
            <a:r>
              <a:rPr lang="en-US" dirty="0"/>
              <a:t>Actually solve Laplace's problem. Object-orientation. Assembling matrices 		and vectors. Boundary values.</a:t>
            </a:r>
            <a:endParaRPr lang="es-CO" dirty="0"/>
          </a:p>
          <a:p>
            <a:pPr marL="0" indent="0">
              <a:buNone/>
            </a:pPr>
            <a:r>
              <a:rPr lang="es-CO" b="1" i="1" dirty="0"/>
              <a:t>	Step-4: </a:t>
            </a:r>
            <a:r>
              <a:rPr lang="en-US" dirty="0"/>
              <a:t>This example is programmed in a way that it is independent of the 			dimension for which we want to solve Laplace's equation; we will solve the 		equation in 2D and 3D, although the program is exactly the same. Non-			constant right hand side function. Non-homogeneous boundary values.</a:t>
            </a:r>
          </a:p>
          <a:p>
            <a:pPr marL="0" indent="0">
              <a:buNone/>
            </a:pPr>
            <a:r>
              <a:rPr lang="es-CO" dirty="0"/>
              <a:t>Para mas información revisar el link del curso de la diapositiva 5.</a:t>
            </a:r>
            <a:endParaRPr lang="en-US" dirty="0"/>
          </a:p>
        </p:txBody>
      </p:sp>
    </p:spTree>
    <p:extLst>
      <p:ext uri="{BB962C8B-B14F-4D97-AF65-F5344CB8AC3E}">
        <p14:creationId xmlns:p14="http://schemas.microsoft.com/office/powerpoint/2010/main" val="3520375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72737"/>
          </a:xfrm>
        </p:spPr>
        <p:txBody>
          <a:bodyPr>
            <a:normAutofit fontScale="90000"/>
          </a:bodyPr>
          <a:lstStyle/>
          <a:p>
            <a:r>
              <a:rPr lang="es-CO" dirty="0" smtClean="0"/>
              <a:t>Step-3</a:t>
            </a:r>
            <a:endParaRPr lang="en-US" dirty="0"/>
          </a:p>
        </p:txBody>
      </p:sp>
      <p:sp>
        <p:nvSpPr>
          <p:cNvPr id="3" name="Marcador de contenido 2"/>
          <p:cNvSpPr>
            <a:spLocks noGrp="1"/>
          </p:cNvSpPr>
          <p:nvPr>
            <p:ph idx="1"/>
          </p:nvPr>
        </p:nvSpPr>
        <p:spPr>
          <a:xfrm>
            <a:off x="1371600" y="1463040"/>
            <a:ext cx="9601200" cy="4404360"/>
          </a:xfrm>
        </p:spPr>
        <p:txBody>
          <a:bodyPr/>
          <a:lstStyle/>
          <a:p>
            <a:r>
              <a:rPr lang="es-CO" dirty="0" smtClean="0"/>
              <a:t>Vamos a resolver la ecuación de Poisson:</a:t>
            </a:r>
          </a:p>
          <a:p>
            <a:endParaRPr lang="es-CO" dirty="0"/>
          </a:p>
          <a:p>
            <a:endParaRPr lang="es-CO" dirty="0" smtClean="0"/>
          </a:p>
          <a:p>
            <a:endParaRPr lang="es-CO" dirty="0"/>
          </a:p>
          <a:p>
            <a:endParaRPr lang="es-CO" dirty="0" smtClean="0"/>
          </a:p>
          <a:p>
            <a:pPr marL="0" indent="0">
              <a:buNone/>
            </a:pPr>
            <a:r>
              <a:rPr lang="es-CO" dirty="0" smtClean="0"/>
              <a:t>Con:</a:t>
            </a:r>
            <a:endParaRPr lang="es-CO" dirty="0"/>
          </a:p>
        </p:txBody>
      </p:sp>
      <p:pic>
        <p:nvPicPr>
          <p:cNvPr id="4" name="Imagen 3"/>
          <p:cNvPicPr>
            <a:picLocks noChangeAspect="1"/>
          </p:cNvPicPr>
          <p:nvPr/>
        </p:nvPicPr>
        <p:blipFill rotWithShape="1">
          <a:blip r:embed="rId2"/>
          <a:srcRect l="40026" t="34974" r="40267" b="55997"/>
          <a:stretch/>
        </p:blipFill>
        <p:spPr>
          <a:xfrm>
            <a:off x="2641492" y="1828801"/>
            <a:ext cx="7061415" cy="1724297"/>
          </a:xfrm>
          <a:prstGeom prst="rect">
            <a:avLst/>
          </a:prstGeom>
        </p:spPr>
      </p:pic>
      <p:pic>
        <p:nvPicPr>
          <p:cNvPr id="5" name="Imagen 4"/>
          <p:cNvPicPr>
            <a:picLocks noChangeAspect="1"/>
          </p:cNvPicPr>
          <p:nvPr/>
        </p:nvPicPr>
        <p:blipFill rotWithShape="1">
          <a:blip r:embed="rId2"/>
          <a:srcRect l="19613" t="42371" r="75224" b="53673"/>
          <a:stretch/>
        </p:blipFill>
        <p:spPr>
          <a:xfrm>
            <a:off x="5029199" y="3918858"/>
            <a:ext cx="1828801" cy="746763"/>
          </a:xfrm>
          <a:prstGeom prst="rect">
            <a:avLst/>
          </a:prstGeom>
        </p:spPr>
      </p:pic>
    </p:spTree>
    <p:extLst>
      <p:ext uri="{BB962C8B-B14F-4D97-AF65-F5344CB8AC3E}">
        <p14:creationId xmlns:p14="http://schemas.microsoft.com/office/powerpoint/2010/main" val="2070561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A veces para entender un código es mejor verlo de abajo hacia arriba…</a:t>
            </a:r>
            <a:endParaRPr lang="en-US" dirty="0"/>
          </a:p>
        </p:txBody>
      </p:sp>
      <p:pic>
        <p:nvPicPr>
          <p:cNvPr id="4" name="Marcador de contenido 3"/>
          <p:cNvPicPr>
            <a:picLocks noGrp="1" noChangeAspect="1"/>
          </p:cNvPicPr>
          <p:nvPr>
            <p:ph idx="1"/>
          </p:nvPr>
        </p:nvPicPr>
        <p:blipFill rotWithShape="1">
          <a:blip r:embed="rId2"/>
          <a:srcRect t="23521" r="74033" b="21815"/>
          <a:stretch/>
        </p:blipFill>
        <p:spPr>
          <a:xfrm>
            <a:off x="1205445" y="2028009"/>
            <a:ext cx="4085012" cy="4583140"/>
          </a:xfrm>
          <a:prstGeom prst="rect">
            <a:avLst/>
          </a:prstGeom>
        </p:spPr>
      </p:pic>
      <p:pic>
        <p:nvPicPr>
          <p:cNvPr id="5" name="Imagen 4"/>
          <p:cNvPicPr>
            <a:picLocks noChangeAspect="1"/>
          </p:cNvPicPr>
          <p:nvPr/>
        </p:nvPicPr>
        <p:blipFill rotWithShape="1">
          <a:blip r:embed="rId3"/>
          <a:srcRect t="74396" r="84704" b="9780"/>
          <a:stretch/>
        </p:blipFill>
        <p:spPr>
          <a:xfrm>
            <a:off x="6356985" y="2720339"/>
            <a:ext cx="4615815" cy="2544915"/>
          </a:xfrm>
          <a:prstGeom prst="rect">
            <a:avLst/>
          </a:prstGeom>
        </p:spPr>
      </p:pic>
    </p:spTree>
    <p:extLst>
      <p:ext uri="{BB962C8B-B14F-4D97-AF65-F5344CB8AC3E}">
        <p14:creationId xmlns:p14="http://schemas.microsoft.com/office/powerpoint/2010/main" val="25800728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51114"/>
          </a:xfrm>
        </p:spPr>
        <p:txBody>
          <a:bodyPr/>
          <a:lstStyle/>
          <a:p>
            <a:r>
              <a:rPr lang="es-CO" dirty="0" smtClean="0"/>
              <a:t>La clase Step-3</a:t>
            </a:r>
            <a:endParaRPr lang="en-US" dirty="0"/>
          </a:p>
        </p:txBody>
      </p:sp>
      <p:pic>
        <p:nvPicPr>
          <p:cNvPr id="4" name="Imagen 3"/>
          <p:cNvPicPr>
            <a:picLocks noChangeAspect="1"/>
          </p:cNvPicPr>
          <p:nvPr/>
        </p:nvPicPr>
        <p:blipFill rotWithShape="1">
          <a:blip r:embed="rId2"/>
          <a:srcRect t="25228" r="79182" b="32575"/>
          <a:stretch/>
        </p:blipFill>
        <p:spPr>
          <a:xfrm>
            <a:off x="786475" y="1870276"/>
            <a:ext cx="4432935" cy="4788799"/>
          </a:xfrm>
          <a:prstGeom prst="rect">
            <a:avLst/>
          </a:prstGeom>
        </p:spPr>
      </p:pic>
      <p:pic>
        <p:nvPicPr>
          <p:cNvPr id="5" name="Imagen 4"/>
          <p:cNvPicPr>
            <a:picLocks noChangeAspect="1"/>
          </p:cNvPicPr>
          <p:nvPr/>
        </p:nvPicPr>
        <p:blipFill rotWithShape="1">
          <a:blip r:embed="rId2"/>
          <a:srcRect t="67048" r="83901" b="22402"/>
          <a:stretch/>
        </p:blipFill>
        <p:spPr>
          <a:xfrm>
            <a:off x="8457605" y="2011825"/>
            <a:ext cx="3457439" cy="1207431"/>
          </a:xfrm>
          <a:prstGeom prst="rect">
            <a:avLst/>
          </a:prstGeom>
        </p:spPr>
      </p:pic>
      <p:pic>
        <p:nvPicPr>
          <p:cNvPr id="7" name="Imagen 6"/>
          <p:cNvPicPr>
            <a:picLocks noChangeAspect="1"/>
          </p:cNvPicPr>
          <p:nvPr/>
        </p:nvPicPr>
        <p:blipFill rotWithShape="1">
          <a:blip r:embed="rId3"/>
          <a:srcRect t="54804" r="87615" b="27676"/>
          <a:stretch/>
        </p:blipFill>
        <p:spPr>
          <a:xfrm>
            <a:off x="8814725" y="3717745"/>
            <a:ext cx="2743200" cy="2068174"/>
          </a:xfrm>
          <a:prstGeom prst="rect">
            <a:avLst/>
          </a:prstGeom>
        </p:spPr>
      </p:pic>
      <p:sp>
        <p:nvSpPr>
          <p:cNvPr id="8" name="CuadroTexto 7"/>
          <p:cNvSpPr txBox="1"/>
          <p:nvPr/>
        </p:nvSpPr>
        <p:spPr>
          <a:xfrm>
            <a:off x="5539018" y="3440746"/>
            <a:ext cx="2340668" cy="276999"/>
          </a:xfrm>
          <a:prstGeom prst="rect">
            <a:avLst/>
          </a:prstGeom>
          <a:noFill/>
        </p:spPr>
        <p:txBody>
          <a:bodyPr wrap="square" rtlCol="0">
            <a:spAutoFit/>
          </a:bodyPr>
          <a:lstStyle/>
          <a:p>
            <a:r>
              <a:rPr lang="es-CO" sz="1200" dirty="0" smtClean="0"/>
              <a:t>Distribuye grados de libertad</a:t>
            </a:r>
            <a:endParaRPr lang="en-US" sz="1200" dirty="0"/>
          </a:p>
        </p:txBody>
      </p:sp>
      <p:sp>
        <p:nvSpPr>
          <p:cNvPr id="9" name="CuadroTexto 8"/>
          <p:cNvSpPr txBox="1"/>
          <p:nvPr/>
        </p:nvSpPr>
        <p:spPr>
          <a:xfrm>
            <a:off x="5476367" y="3717745"/>
            <a:ext cx="1541417" cy="276999"/>
          </a:xfrm>
          <a:prstGeom prst="rect">
            <a:avLst/>
          </a:prstGeom>
          <a:noFill/>
        </p:spPr>
        <p:txBody>
          <a:bodyPr wrap="square" rtlCol="0">
            <a:spAutoFit/>
          </a:bodyPr>
          <a:lstStyle/>
          <a:p>
            <a:r>
              <a:rPr lang="es-CO" sz="1200" dirty="0" smtClean="0"/>
              <a:t>Integración</a:t>
            </a:r>
            <a:endParaRPr lang="en-US" sz="1200" dirty="0"/>
          </a:p>
        </p:txBody>
      </p:sp>
      <p:sp>
        <p:nvSpPr>
          <p:cNvPr id="10" name="CuadroTexto 9"/>
          <p:cNvSpPr txBox="1"/>
          <p:nvPr/>
        </p:nvSpPr>
        <p:spPr>
          <a:xfrm>
            <a:off x="5403967" y="4084143"/>
            <a:ext cx="2475719" cy="276999"/>
          </a:xfrm>
          <a:prstGeom prst="rect">
            <a:avLst/>
          </a:prstGeom>
          <a:noFill/>
        </p:spPr>
        <p:txBody>
          <a:bodyPr wrap="square" rtlCol="0">
            <a:spAutoFit/>
          </a:bodyPr>
          <a:lstStyle/>
          <a:p>
            <a:pPr algn="just"/>
            <a:r>
              <a:rPr lang="es-CO" sz="1200" dirty="0" smtClean="0"/>
              <a:t>Resuelve el sistema lineal</a:t>
            </a:r>
            <a:endParaRPr lang="en-US" sz="1200" dirty="0"/>
          </a:p>
        </p:txBody>
      </p:sp>
      <p:sp>
        <p:nvSpPr>
          <p:cNvPr id="11" name="CuadroTexto 10"/>
          <p:cNvSpPr txBox="1"/>
          <p:nvPr/>
        </p:nvSpPr>
        <p:spPr>
          <a:xfrm>
            <a:off x="5687572" y="5217478"/>
            <a:ext cx="1912502" cy="461665"/>
          </a:xfrm>
          <a:prstGeom prst="rect">
            <a:avLst/>
          </a:prstGeom>
          <a:noFill/>
        </p:spPr>
        <p:txBody>
          <a:bodyPr wrap="square" rtlCol="0">
            <a:spAutoFit/>
          </a:bodyPr>
          <a:lstStyle/>
          <a:p>
            <a:pPr algn="just"/>
            <a:r>
              <a:rPr lang="es-CO" sz="1200" dirty="0" smtClean="0"/>
              <a:t>Asocia grados de libertad a cada celda de la malla</a:t>
            </a:r>
            <a:endParaRPr lang="en-US" sz="1200" dirty="0"/>
          </a:p>
        </p:txBody>
      </p:sp>
      <p:cxnSp>
        <p:nvCxnSpPr>
          <p:cNvPr id="13" name="Conector recto de flecha 12"/>
          <p:cNvCxnSpPr>
            <a:endCxn id="8" idx="1"/>
          </p:cNvCxnSpPr>
          <p:nvPr/>
        </p:nvCxnSpPr>
        <p:spPr>
          <a:xfrm flipV="1">
            <a:off x="3303900" y="3579246"/>
            <a:ext cx="2235118" cy="276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Conector recto de flecha 14"/>
          <p:cNvCxnSpPr>
            <a:endCxn id="9" idx="1"/>
          </p:cNvCxnSpPr>
          <p:nvPr/>
        </p:nvCxnSpPr>
        <p:spPr>
          <a:xfrm flipV="1">
            <a:off x="3644537" y="3856245"/>
            <a:ext cx="1831830" cy="2226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p:cNvCxnSpPr>
            <a:endCxn id="10" idx="1"/>
          </p:cNvCxnSpPr>
          <p:nvPr/>
        </p:nvCxnSpPr>
        <p:spPr>
          <a:xfrm flipV="1">
            <a:off x="2513022" y="4222643"/>
            <a:ext cx="2890945" cy="923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ector recto de flecha 20"/>
          <p:cNvCxnSpPr>
            <a:endCxn id="11" idx="1"/>
          </p:cNvCxnSpPr>
          <p:nvPr/>
        </p:nvCxnSpPr>
        <p:spPr>
          <a:xfrm>
            <a:off x="4179837" y="5203583"/>
            <a:ext cx="1507735" cy="244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ector recto de flecha 25"/>
          <p:cNvCxnSpPr>
            <a:endCxn id="31" idx="1"/>
          </p:cNvCxnSpPr>
          <p:nvPr/>
        </p:nvCxnSpPr>
        <p:spPr>
          <a:xfrm>
            <a:off x="5079859" y="5565215"/>
            <a:ext cx="567225" cy="653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Marcador de contenido 30"/>
          <p:cNvSpPr txBox="1">
            <a:spLocks noGrp="1"/>
          </p:cNvSpPr>
          <p:nvPr>
            <p:ph idx="1"/>
          </p:nvPr>
        </p:nvSpPr>
        <p:spPr>
          <a:xfrm>
            <a:off x="5647084" y="5651412"/>
            <a:ext cx="2246074" cy="1133772"/>
          </a:xfrm>
          <a:prstGeom prst="rect">
            <a:avLst/>
          </a:prstGeom>
          <a:noFill/>
        </p:spPr>
        <p:txBody>
          <a:bodyPr wrap="square" rtlCol="0">
            <a:spAutoFit/>
          </a:bodyPr>
          <a:lstStyle/>
          <a:p>
            <a:pPr marL="0" indent="0" algn="just">
              <a:buNone/>
            </a:pPr>
            <a:r>
              <a:rPr lang="es-CO" sz="1200" dirty="0" smtClean="0"/>
              <a:t>Describe como se sitúan los términos significativos en la matriz del sistema, esto ayuda a la matriz del sistema a localizar donde están los términos significativos</a:t>
            </a:r>
            <a:endParaRPr lang="en-US" sz="1200" dirty="0"/>
          </a:p>
        </p:txBody>
      </p:sp>
      <p:sp>
        <p:nvSpPr>
          <p:cNvPr id="37" name="CuadroTexto 36"/>
          <p:cNvSpPr txBox="1"/>
          <p:nvPr/>
        </p:nvSpPr>
        <p:spPr>
          <a:xfrm>
            <a:off x="5539018" y="4428107"/>
            <a:ext cx="2918587" cy="830997"/>
          </a:xfrm>
          <a:prstGeom prst="rect">
            <a:avLst/>
          </a:prstGeom>
          <a:noFill/>
        </p:spPr>
        <p:txBody>
          <a:bodyPr wrap="square" rtlCol="0">
            <a:spAutoFit/>
          </a:bodyPr>
          <a:lstStyle/>
          <a:p>
            <a:pPr algn="just"/>
            <a:r>
              <a:rPr lang="en-US" sz="1200" dirty="0"/>
              <a:t>espacio de </a:t>
            </a:r>
            <a:r>
              <a:rPr lang="en-US" sz="1200" dirty="0" err="1"/>
              <a:t>elementos</a:t>
            </a:r>
            <a:r>
              <a:rPr lang="en-US" sz="1200" dirty="0"/>
              <a:t> </a:t>
            </a:r>
            <a:r>
              <a:rPr lang="en-US" sz="1200" dirty="0" err="1"/>
              <a:t>finitos</a:t>
            </a:r>
            <a:r>
              <a:rPr lang="en-US" sz="1200" dirty="0"/>
              <a:t> de </a:t>
            </a:r>
            <a:r>
              <a:rPr lang="en-US" sz="1200" dirty="0" err="1"/>
              <a:t>polinomios</a:t>
            </a:r>
            <a:r>
              <a:rPr lang="en-US" sz="1200" dirty="0"/>
              <a:t> </a:t>
            </a:r>
            <a:r>
              <a:rPr lang="en-US" sz="1200" dirty="0" err="1" smtClean="0"/>
              <a:t>continuos</a:t>
            </a:r>
            <a:r>
              <a:rPr lang="en-US" sz="1200" dirty="0" smtClean="0"/>
              <a:t> (</a:t>
            </a:r>
            <a:r>
              <a:rPr lang="en-US" sz="1200" dirty="0" err="1" smtClean="0"/>
              <a:t>por</a:t>
            </a:r>
            <a:r>
              <a:rPr lang="en-US" sz="1200" dirty="0" smtClean="0"/>
              <a:t> </a:t>
            </a:r>
            <a:r>
              <a:rPr lang="en-US" sz="1200" dirty="0" err="1" smtClean="0"/>
              <a:t>partes</a:t>
            </a:r>
            <a:r>
              <a:rPr lang="en-US" sz="1200" dirty="0" smtClean="0"/>
              <a:t>) </a:t>
            </a:r>
            <a:r>
              <a:rPr lang="en-US" sz="1200" dirty="0"/>
              <a:t>de </a:t>
            </a:r>
            <a:r>
              <a:rPr lang="en-US" sz="1200" dirty="0" err="1"/>
              <a:t>grado</a:t>
            </a:r>
            <a:r>
              <a:rPr lang="en-US" sz="1200" dirty="0"/>
              <a:t> </a:t>
            </a:r>
            <a:r>
              <a:rPr lang="en-US" sz="1200" dirty="0" smtClean="0"/>
              <a:t>p (1 </a:t>
            </a:r>
            <a:r>
              <a:rPr lang="en-US" sz="1200" dirty="0" err="1" smtClean="0"/>
              <a:t>en</a:t>
            </a:r>
            <a:r>
              <a:rPr lang="en-US" sz="1200" dirty="0" smtClean="0"/>
              <a:t> </a:t>
            </a:r>
            <a:r>
              <a:rPr lang="en-US" sz="1200" dirty="0" err="1" smtClean="0"/>
              <a:t>este</a:t>
            </a:r>
            <a:r>
              <a:rPr lang="en-US" sz="1200" dirty="0" smtClean="0"/>
              <a:t> </a:t>
            </a:r>
            <a:r>
              <a:rPr lang="en-US" sz="1200" dirty="0" err="1" smtClean="0"/>
              <a:t>caso</a:t>
            </a:r>
            <a:r>
              <a:rPr lang="en-US" sz="1200" dirty="0" smtClean="0"/>
              <a:t>) </a:t>
            </a:r>
            <a:r>
              <a:rPr lang="en-US" sz="1200" dirty="0" err="1"/>
              <a:t>en</a:t>
            </a:r>
            <a:r>
              <a:rPr lang="en-US" sz="1200" dirty="0"/>
              <a:t> </a:t>
            </a:r>
            <a:r>
              <a:rPr lang="en-US" sz="1200" dirty="0" err="1"/>
              <a:t>cada</a:t>
            </a:r>
            <a:r>
              <a:rPr lang="en-US" sz="1200" dirty="0"/>
              <a:t> </a:t>
            </a:r>
            <a:r>
              <a:rPr lang="en-US" sz="1200" dirty="0" err="1"/>
              <a:t>dirección</a:t>
            </a:r>
            <a:r>
              <a:rPr lang="en-US" sz="1200" dirty="0"/>
              <a:t> de </a:t>
            </a:r>
            <a:r>
              <a:rPr lang="en-US" sz="1200" dirty="0" err="1"/>
              <a:t>coordenadas</a:t>
            </a:r>
            <a:r>
              <a:rPr lang="en-US" sz="1200" dirty="0"/>
              <a:t>.</a:t>
            </a:r>
          </a:p>
        </p:txBody>
      </p:sp>
      <p:cxnSp>
        <p:nvCxnSpPr>
          <p:cNvPr id="38" name="Conector recto de flecha 37"/>
          <p:cNvCxnSpPr>
            <a:endCxn id="37" idx="1"/>
          </p:cNvCxnSpPr>
          <p:nvPr/>
        </p:nvCxnSpPr>
        <p:spPr>
          <a:xfrm>
            <a:off x="4354552" y="4755754"/>
            <a:ext cx="1184466" cy="878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77173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771" y="868135"/>
            <a:ext cx="5356070" cy="1424128"/>
          </a:xfrm>
        </p:spPr>
        <p:txBody>
          <a:bodyPr/>
          <a:lstStyle/>
          <a:p>
            <a:pPr algn="ctr"/>
            <a:r>
              <a:rPr lang="es-CO" dirty="0">
                <a:solidFill>
                  <a:schemeClr val="accent5">
                    <a:lumMod val="50000"/>
                  </a:schemeClr>
                </a:solidFill>
                <a:latin typeface="Copperplate Gothic Light" panose="020E0507020206020404" pitchFamily="34" charset="0"/>
              </a:rPr>
              <a:t>Un poco de historia …</a:t>
            </a:r>
            <a:endParaRPr lang="en-US" dirty="0">
              <a:solidFill>
                <a:schemeClr val="accent5">
                  <a:lumMod val="50000"/>
                </a:schemeClr>
              </a:solidFill>
              <a:latin typeface="Copperplate Gothic Light" panose="020E0507020206020404" pitchFamily="34" charset="0"/>
            </a:endParaRPr>
          </a:p>
        </p:txBody>
      </p:sp>
      <p:sp>
        <p:nvSpPr>
          <p:cNvPr id="3" name="Marcador de contenido 2"/>
          <p:cNvSpPr>
            <a:spLocks noGrp="1"/>
          </p:cNvSpPr>
          <p:nvPr>
            <p:ph idx="1"/>
          </p:nvPr>
        </p:nvSpPr>
        <p:spPr>
          <a:xfrm>
            <a:off x="1299029" y="2683872"/>
            <a:ext cx="9601200" cy="4430486"/>
          </a:xfrm>
        </p:spPr>
        <p:txBody>
          <a:bodyPr/>
          <a:lstStyle/>
          <a:p>
            <a:pPr marL="0" indent="0" algn="just">
              <a:buNone/>
            </a:pPr>
            <a:r>
              <a:rPr lang="es-CO" dirty="0"/>
              <a:t>DEAL.II surgió de originalmente del trabajo en el grupo de métodos numéricos en la Universidad de  Heidelberg, Alemania, que esta a la vanguardia de los métodos adaptativos de elementos finitos y estimación de errores.</a:t>
            </a:r>
          </a:p>
          <a:p>
            <a:pPr marL="0" indent="0" algn="just">
              <a:buNone/>
            </a:pPr>
            <a:r>
              <a:rPr lang="es-CO" dirty="0"/>
              <a:t>Hoy en día es un proyecto global de Open Source mantenido por un conjunto diverso de desarrolladores que se encuentran alrededor del mundo.</a:t>
            </a:r>
          </a:p>
          <a:p>
            <a:pPr marL="0" indent="0" algn="just">
              <a:buNone/>
            </a:pPr>
            <a:r>
              <a:rPr lang="es-CO" dirty="0"/>
              <a:t>El desarrollo de DEAL.II ha sido financiado como productos auxiliares de varias subvenciones de </a:t>
            </a:r>
            <a:r>
              <a:rPr lang="es-ES" dirty="0"/>
              <a:t>Deutsche Forschungsgemeinschaft, National Science Foundation y otras agencias de financiación de todo el mundo, También ha recibido financiación directa para proyectos particulares de la iniciativa Infraestructura computacional en geodinámica.</a:t>
            </a:r>
            <a:endParaRPr lang="en-US" dirty="0"/>
          </a:p>
        </p:txBody>
      </p:sp>
      <p:pic>
        <p:nvPicPr>
          <p:cNvPr id="8" name="Imagen 7"/>
          <p:cNvPicPr>
            <a:picLocks noChangeAspect="1"/>
          </p:cNvPicPr>
          <p:nvPr/>
        </p:nvPicPr>
        <p:blipFill>
          <a:blip r:embed="rId2"/>
          <a:stretch>
            <a:fillRect/>
          </a:stretch>
        </p:blipFill>
        <p:spPr>
          <a:xfrm>
            <a:off x="7191647" y="108312"/>
            <a:ext cx="2431688" cy="2431688"/>
          </a:xfrm>
          <a:prstGeom prst="rect">
            <a:avLst/>
          </a:prstGeom>
        </p:spPr>
      </p:pic>
      <p:sp>
        <p:nvSpPr>
          <p:cNvPr id="9" name="CuadroTexto 8"/>
          <p:cNvSpPr txBox="1"/>
          <p:nvPr/>
        </p:nvSpPr>
        <p:spPr>
          <a:xfrm>
            <a:off x="9623335" y="108312"/>
            <a:ext cx="2786743" cy="338554"/>
          </a:xfrm>
          <a:prstGeom prst="rect">
            <a:avLst/>
          </a:prstGeom>
          <a:noFill/>
        </p:spPr>
        <p:txBody>
          <a:bodyPr wrap="square" rtlCol="0">
            <a:spAutoFit/>
          </a:bodyPr>
          <a:lstStyle/>
          <a:p>
            <a:r>
              <a:rPr lang="es-CO" sz="1600" dirty="0">
                <a:solidFill>
                  <a:schemeClr val="accent1">
                    <a:lumMod val="75000"/>
                  </a:schemeClr>
                </a:solidFill>
              </a:rPr>
              <a:t>Wolfgang Bangerth</a:t>
            </a:r>
            <a:endParaRPr lang="en-US" sz="1600" dirty="0">
              <a:solidFill>
                <a:schemeClr val="accent1">
                  <a:lumMod val="75000"/>
                </a:schemeClr>
              </a:solidFill>
            </a:endParaRPr>
          </a:p>
        </p:txBody>
      </p:sp>
    </p:spTree>
    <p:extLst>
      <p:ext uri="{BB962C8B-B14F-4D97-AF65-F5344CB8AC3E}">
        <p14:creationId xmlns:p14="http://schemas.microsoft.com/office/powerpoint/2010/main" val="3192602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Métodos de step-3</a:t>
            </a:r>
            <a:endParaRPr lang="en-US" dirty="0"/>
          </a:p>
        </p:txBody>
      </p:sp>
      <p:sp>
        <p:nvSpPr>
          <p:cNvPr id="3" name="Marcador de contenido 2"/>
          <p:cNvSpPr>
            <a:spLocks noGrp="1"/>
          </p:cNvSpPr>
          <p:nvPr>
            <p:ph idx="1"/>
          </p:nvPr>
        </p:nvSpPr>
        <p:spPr>
          <a:xfrm>
            <a:off x="7563394" y="3941271"/>
            <a:ext cx="2594532" cy="270856"/>
          </a:xfrm>
        </p:spPr>
        <p:txBody>
          <a:bodyPr>
            <a:normAutofit/>
          </a:bodyPr>
          <a:lstStyle/>
          <a:p>
            <a:pPr marL="0" indent="0">
              <a:buNone/>
            </a:pPr>
            <a:r>
              <a:rPr lang="es-CO" sz="1200" dirty="0" smtClean="0"/>
              <a:t>Crea el </a:t>
            </a:r>
            <a:r>
              <a:rPr lang="es-CO" sz="1200" dirty="0" err="1" smtClean="0"/>
              <a:t>sparsity</a:t>
            </a:r>
            <a:r>
              <a:rPr lang="es-CO" sz="1200" dirty="0" smtClean="0"/>
              <a:t> </a:t>
            </a:r>
            <a:r>
              <a:rPr lang="es-CO" sz="1200" dirty="0" err="1" smtClean="0"/>
              <a:t>pattern</a:t>
            </a:r>
            <a:endParaRPr lang="en-US" sz="1200" dirty="0"/>
          </a:p>
        </p:txBody>
      </p:sp>
      <p:pic>
        <p:nvPicPr>
          <p:cNvPr id="4" name="Imagen 3"/>
          <p:cNvPicPr>
            <a:picLocks noChangeAspect="1"/>
          </p:cNvPicPr>
          <p:nvPr/>
        </p:nvPicPr>
        <p:blipFill rotWithShape="1">
          <a:blip r:embed="rId2"/>
          <a:srcRect t="78917" r="59906" b="4882"/>
          <a:stretch/>
        </p:blipFill>
        <p:spPr>
          <a:xfrm>
            <a:off x="1371600" y="1428750"/>
            <a:ext cx="5679232" cy="1223010"/>
          </a:xfrm>
          <a:prstGeom prst="rect">
            <a:avLst/>
          </a:prstGeom>
        </p:spPr>
      </p:pic>
      <p:cxnSp>
        <p:nvCxnSpPr>
          <p:cNvPr id="5" name="Conector recto de flecha 4"/>
          <p:cNvCxnSpPr/>
          <p:nvPr/>
        </p:nvCxnSpPr>
        <p:spPr>
          <a:xfrm>
            <a:off x="5002936" y="1831036"/>
            <a:ext cx="2338528" cy="454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CuadroTexto 6"/>
          <p:cNvSpPr txBox="1"/>
          <p:nvPr/>
        </p:nvSpPr>
        <p:spPr>
          <a:xfrm>
            <a:off x="7418147" y="1715245"/>
            <a:ext cx="3187338" cy="276999"/>
          </a:xfrm>
          <a:prstGeom prst="rect">
            <a:avLst/>
          </a:prstGeom>
          <a:noFill/>
        </p:spPr>
        <p:txBody>
          <a:bodyPr wrap="square" rtlCol="0">
            <a:spAutoFit/>
          </a:bodyPr>
          <a:lstStyle/>
          <a:p>
            <a:r>
              <a:rPr lang="es-CO" sz="1200" dirty="0" smtClean="0"/>
              <a:t>Clase que genera mallas</a:t>
            </a:r>
            <a:endParaRPr lang="en-US" sz="1200" dirty="0"/>
          </a:p>
        </p:txBody>
      </p:sp>
      <p:pic>
        <p:nvPicPr>
          <p:cNvPr id="8" name="Imagen 7"/>
          <p:cNvPicPr>
            <a:picLocks noChangeAspect="1"/>
          </p:cNvPicPr>
          <p:nvPr/>
        </p:nvPicPr>
        <p:blipFill rotWithShape="1">
          <a:blip r:embed="rId3"/>
          <a:srcRect t="41617" r="63922" b="29184"/>
          <a:stretch/>
        </p:blipFill>
        <p:spPr>
          <a:xfrm>
            <a:off x="1371600" y="2766059"/>
            <a:ext cx="5679232" cy="2449621"/>
          </a:xfrm>
          <a:prstGeom prst="rect">
            <a:avLst/>
          </a:prstGeom>
        </p:spPr>
      </p:pic>
      <p:sp>
        <p:nvSpPr>
          <p:cNvPr id="9" name="Cerrar llave 8"/>
          <p:cNvSpPr/>
          <p:nvPr/>
        </p:nvSpPr>
        <p:spPr>
          <a:xfrm>
            <a:off x="5444101" y="3835037"/>
            <a:ext cx="290632" cy="48332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 name="Conector recto de flecha 9"/>
          <p:cNvCxnSpPr/>
          <p:nvPr/>
        </p:nvCxnSpPr>
        <p:spPr>
          <a:xfrm>
            <a:off x="5881568" y="4053989"/>
            <a:ext cx="1459896" cy="22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Conector recto de flecha 12"/>
          <p:cNvCxnSpPr/>
          <p:nvPr/>
        </p:nvCxnSpPr>
        <p:spPr>
          <a:xfrm>
            <a:off x="4211216" y="3341896"/>
            <a:ext cx="3130248" cy="528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CuadroTexto 14"/>
          <p:cNvSpPr txBox="1"/>
          <p:nvPr/>
        </p:nvSpPr>
        <p:spPr>
          <a:xfrm>
            <a:off x="7563394" y="3163877"/>
            <a:ext cx="1632857" cy="461665"/>
          </a:xfrm>
          <a:prstGeom prst="rect">
            <a:avLst/>
          </a:prstGeom>
          <a:noFill/>
        </p:spPr>
        <p:txBody>
          <a:bodyPr wrap="square" rtlCol="0">
            <a:spAutoFit/>
          </a:bodyPr>
          <a:lstStyle/>
          <a:p>
            <a:r>
              <a:rPr lang="es-CO" sz="1200" dirty="0" smtClean="0"/>
              <a:t>Enumera los grados de libertad</a:t>
            </a:r>
            <a:endParaRPr lang="en-US" sz="1200" dirty="0"/>
          </a:p>
        </p:txBody>
      </p:sp>
      <p:cxnSp>
        <p:nvCxnSpPr>
          <p:cNvPr id="16" name="Conector recto de flecha 15"/>
          <p:cNvCxnSpPr/>
          <p:nvPr/>
        </p:nvCxnSpPr>
        <p:spPr>
          <a:xfrm flipV="1">
            <a:off x="4712304" y="4432661"/>
            <a:ext cx="2629160" cy="222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CuadroTexto 17"/>
          <p:cNvSpPr txBox="1"/>
          <p:nvPr/>
        </p:nvSpPr>
        <p:spPr>
          <a:xfrm>
            <a:off x="7563394" y="4224114"/>
            <a:ext cx="2828142" cy="461665"/>
          </a:xfrm>
          <a:prstGeom prst="rect">
            <a:avLst/>
          </a:prstGeom>
          <a:noFill/>
        </p:spPr>
        <p:txBody>
          <a:bodyPr wrap="square" rtlCol="0">
            <a:spAutoFit/>
          </a:bodyPr>
          <a:lstStyle/>
          <a:p>
            <a:r>
              <a:rPr lang="es-CO" sz="1200" dirty="0" smtClean="0"/>
              <a:t>Le dice a la matriz del sistema donde guardar los términos significativos</a:t>
            </a:r>
            <a:endParaRPr lang="en-US" sz="1200" dirty="0"/>
          </a:p>
        </p:txBody>
      </p:sp>
      <p:sp>
        <p:nvSpPr>
          <p:cNvPr id="19" name="Cerrar llave 18"/>
          <p:cNvSpPr/>
          <p:nvPr/>
        </p:nvSpPr>
        <p:spPr>
          <a:xfrm>
            <a:off x="4712304" y="4564906"/>
            <a:ext cx="290632" cy="38591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0" name="Conector recto de flecha 19"/>
          <p:cNvCxnSpPr/>
          <p:nvPr/>
        </p:nvCxnSpPr>
        <p:spPr>
          <a:xfrm>
            <a:off x="5151620" y="4724623"/>
            <a:ext cx="2189844" cy="993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CuadroTexto 21"/>
          <p:cNvSpPr txBox="1"/>
          <p:nvPr/>
        </p:nvSpPr>
        <p:spPr>
          <a:xfrm>
            <a:off x="7597745" y="4617719"/>
            <a:ext cx="2828142" cy="461665"/>
          </a:xfrm>
          <a:prstGeom prst="rect">
            <a:avLst/>
          </a:prstGeom>
          <a:noFill/>
        </p:spPr>
        <p:txBody>
          <a:bodyPr wrap="square" rtlCol="0">
            <a:spAutoFit/>
          </a:bodyPr>
          <a:lstStyle/>
          <a:p>
            <a:r>
              <a:rPr lang="es-CO" sz="1200" dirty="0" smtClean="0"/>
              <a:t>Le asigna el tamaño correcto al vector solución y el vector del lado derecho</a:t>
            </a:r>
            <a:endParaRPr lang="en-US" sz="1200" dirty="0"/>
          </a:p>
        </p:txBody>
      </p:sp>
    </p:spTree>
    <p:extLst>
      <p:ext uri="{BB962C8B-B14F-4D97-AF65-F5344CB8AC3E}">
        <p14:creationId xmlns:p14="http://schemas.microsoft.com/office/powerpoint/2010/main" val="3913793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71599"/>
            <a:ext cx="9601200" cy="1485900"/>
          </a:xfrm>
        </p:spPr>
        <p:txBody>
          <a:bodyPr/>
          <a:lstStyle/>
          <a:p>
            <a:r>
              <a:rPr lang="es-CO" dirty="0" smtClean="0"/>
              <a:t>Métodos de step-3</a:t>
            </a:r>
            <a:endParaRPr lang="en-US" dirty="0"/>
          </a:p>
        </p:txBody>
      </p:sp>
      <p:pic>
        <p:nvPicPr>
          <p:cNvPr id="17" name="Marcador de contenido 16"/>
          <p:cNvPicPr>
            <a:picLocks noGrp="1" noChangeAspect="1"/>
          </p:cNvPicPr>
          <p:nvPr>
            <p:ph idx="1"/>
          </p:nvPr>
        </p:nvPicPr>
        <p:blipFill rotWithShape="1">
          <a:blip r:embed="rId2"/>
          <a:srcRect l="19967" t="48147" r="20551" b="29239"/>
          <a:stretch/>
        </p:blipFill>
        <p:spPr>
          <a:xfrm>
            <a:off x="6446519" y="2991180"/>
            <a:ext cx="3997235" cy="809898"/>
          </a:xfrm>
          <a:prstGeom prst="rect">
            <a:avLst/>
          </a:prstGeom>
        </p:spPr>
      </p:pic>
      <p:pic>
        <p:nvPicPr>
          <p:cNvPr id="4" name="Imagen 3"/>
          <p:cNvPicPr>
            <a:picLocks noChangeAspect="1"/>
          </p:cNvPicPr>
          <p:nvPr/>
        </p:nvPicPr>
        <p:blipFill rotWithShape="1">
          <a:blip r:embed="rId3"/>
          <a:srcRect t="18822" r="66030"/>
          <a:stretch/>
        </p:blipFill>
        <p:spPr>
          <a:xfrm>
            <a:off x="979714" y="889362"/>
            <a:ext cx="4937760" cy="5789475"/>
          </a:xfrm>
          <a:prstGeom prst="rect">
            <a:avLst/>
          </a:prstGeom>
        </p:spPr>
      </p:pic>
      <p:cxnSp>
        <p:nvCxnSpPr>
          <p:cNvPr id="5" name="Conector recto de flecha 4"/>
          <p:cNvCxnSpPr/>
          <p:nvPr/>
        </p:nvCxnSpPr>
        <p:spPr>
          <a:xfrm flipV="1">
            <a:off x="2878683" y="889362"/>
            <a:ext cx="3672659" cy="125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Conector recto de flecha 5"/>
          <p:cNvCxnSpPr/>
          <p:nvPr/>
        </p:nvCxnSpPr>
        <p:spPr>
          <a:xfrm flipV="1">
            <a:off x="3854043" y="1229132"/>
            <a:ext cx="2697299" cy="288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Conector recto de flecha 6"/>
          <p:cNvCxnSpPr/>
          <p:nvPr/>
        </p:nvCxnSpPr>
        <p:spPr>
          <a:xfrm>
            <a:off x="5608820" y="1460559"/>
            <a:ext cx="942522" cy="120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Conector recto de flecha 7"/>
          <p:cNvCxnSpPr/>
          <p:nvPr/>
        </p:nvCxnSpPr>
        <p:spPr>
          <a:xfrm>
            <a:off x="4361498" y="1707831"/>
            <a:ext cx="2189844" cy="993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CuadroTexto 11"/>
          <p:cNvSpPr txBox="1"/>
          <p:nvPr/>
        </p:nvSpPr>
        <p:spPr>
          <a:xfrm>
            <a:off x="6551342" y="727218"/>
            <a:ext cx="3435531" cy="276999"/>
          </a:xfrm>
          <a:prstGeom prst="rect">
            <a:avLst/>
          </a:prstGeom>
          <a:noFill/>
        </p:spPr>
        <p:txBody>
          <a:bodyPr wrap="square" rtlCol="0">
            <a:spAutoFit/>
          </a:bodyPr>
          <a:lstStyle/>
          <a:p>
            <a:r>
              <a:rPr lang="es-CO" sz="1200" dirty="0"/>
              <a:t>L</a:t>
            </a:r>
            <a:r>
              <a:rPr lang="es-CO" sz="1200" dirty="0" smtClean="0"/>
              <a:t>lena las entradas del sistema</a:t>
            </a:r>
            <a:endParaRPr lang="en-US" sz="1200" dirty="0"/>
          </a:p>
        </p:txBody>
      </p:sp>
      <p:sp>
        <p:nvSpPr>
          <p:cNvPr id="14" name="CuadroTexto 13"/>
          <p:cNvSpPr txBox="1"/>
          <p:nvPr/>
        </p:nvSpPr>
        <p:spPr>
          <a:xfrm>
            <a:off x="6551342" y="1061263"/>
            <a:ext cx="5055326" cy="276999"/>
          </a:xfrm>
          <a:prstGeom prst="rect">
            <a:avLst/>
          </a:prstGeom>
          <a:noFill/>
        </p:spPr>
        <p:txBody>
          <a:bodyPr wrap="square" rtlCol="0">
            <a:spAutoFit/>
          </a:bodyPr>
          <a:lstStyle/>
          <a:p>
            <a:r>
              <a:rPr lang="es-CO" sz="1200" dirty="0" smtClean="0"/>
              <a:t>Usamos la formula de cuadratura de gauss ( 2 puntos en x y 2 puntos en y)</a:t>
            </a:r>
            <a:endParaRPr lang="en-US" sz="1200" dirty="0"/>
          </a:p>
        </p:txBody>
      </p:sp>
      <p:sp>
        <p:nvSpPr>
          <p:cNvPr id="15" name="CuadroTexto 14"/>
          <p:cNvSpPr txBox="1"/>
          <p:nvPr/>
        </p:nvSpPr>
        <p:spPr>
          <a:xfrm>
            <a:off x="6551342" y="1329915"/>
            <a:ext cx="4904784" cy="276999"/>
          </a:xfrm>
          <a:prstGeom prst="rect">
            <a:avLst/>
          </a:prstGeom>
          <a:noFill/>
        </p:spPr>
        <p:txBody>
          <a:bodyPr wrap="square" rtlCol="0">
            <a:spAutoFit/>
          </a:bodyPr>
          <a:lstStyle/>
          <a:p>
            <a:r>
              <a:rPr lang="es-CO" sz="1200" dirty="0" smtClean="0"/>
              <a:t>Nos proporciona todo lo que necesitamos para rellenar el sistema</a:t>
            </a:r>
            <a:endParaRPr lang="en-US" sz="1200" dirty="0"/>
          </a:p>
        </p:txBody>
      </p:sp>
      <p:sp>
        <p:nvSpPr>
          <p:cNvPr id="16" name="Cerrar llave 15"/>
          <p:cNvSpPr/>
          <p:nvPr/>
        </p:nvSpPr>
        <p:spPr>
          <a:xfrm>
            <a:off x="5594897" y="2375262"/>
            <a:ext cx="485184" cy="215754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8" name="Conector recto de flecha 17"/>
          <p:cNvCxnSpPr/>
          <p:nvPr/>
        </p:nvCxnSpPr>
        <p:spPr>
          <a:xfrm>
            <a:off x="5175693" y="4968560"/>
            <a:ext cx="1270826" cy="165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CuadroTexto 19"/>
          <p:cNvSpPr txBox="1"/>
          <p:nvPr/>
        </p:nvSpPr>
        <p:spPr>
          <a:xfrm>
            <a:off x="6551342" y="1654956"/>
            <a:ext cx="4904784" cy="276999"/>
          </a:xfrm>
          <a:prstGeom prst="rect">
            <a:avLst/>
          </a:prstGeom>
          <a:noFill/>
        </p:spPr>
        <p:txBody>
          <a:bodyPr wrap="square" rtlCol="0">
            <a:spAutoFit/>
          </a:bodyPr>
          <a:lstStyle/>
          <a:p>
            <a:r>
              <a:rPr lang="es-CO" sz="1200" dirty="0"/>
              <a:t>4</a:t>
            </a:r>
            <a:endParaRPr lang="en-US" sz="1200" dirty="0"/>
          </a:p>
        </p:txBody>
      </p:sp>
      <p:sp>
        <p:nvSpPr>
          <p:cNvPr id="21" name="Cerrar llave 20"/>
          <p:cNvSpPr/>
          <p:nvPr/>
        </p:nvSpPr>
        <p:spPr>
          <a:xfrm>
            <a:off x="4499975" y="4369526"/>
            <a:ext cx="485184" cy="116912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CuadroTexto 22"/>
          <p:cNvSpPr txBox="1"/>
          <p:nvPr/>
        </p:nvSpPr>
        <p:spPr>
          <a:xfrm>
            <a:off x="6446519" y="4846592"/>
            <a:ext cx="4904784" cy="461665"/>
          </a:xfrm>
          <a:prstGeom prst="rect">
            <a:avLst/>
          </a:prstGeom>
          <a:noFill/>
        </p:spPr>
        <p:txBody>
          <a:bodyPr wrap="square" rtlCol="0">
            <a:spAutoFit/>
          </a:bodyPr>
          <a:lstStyle/>
          <a:p>
            <a:r>
              <a:rPr lang="es-CO" sz="1200" dirty="0" smtClean="0"/>
              <a:t>Copia lo obtenido de la formula de cuadratura localmente al sistema total</a:t>
            </a:r>
            <a:endParaRPr lang="en-US" sz="1200" dirty="0"/>
          </a:p>
        </p:txBody>
      </p:sp>
      <p:sp>
        <p:nvSpPr>
          <p:cNvPr id="24" name="Cerrar llave 23"/>
          <p:cNvSpPr/>
          <p:nvPr/>
        </p:nvSpPr>
        <p:spPr>
          <a:xfrm>
            <a:off x="5432290" y="5538652"/>
            <a:ext cx="485184" cy="107828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CuadroTexto 25"/>
          <p:cNvSpPr txBox="1"/>
          <p:nvPr/>
        </p:nvSpPr>
        <p:spPr>
          <a:xfrm>
            <a:off x="6038784" y="5939295"/>
            <a:ext cx="4904784" cy="461665"/>
          </a:xfrm>
          <a:prstGeom prst="rect">
            <a:avLst/>
          </a:prstGeom>
          <a:noFill/>
        </p:spPr>
        <p:txBody>
          <a:bodyPr wrap="square" rtlCol="0">
            <a:spAutoFit/>
          </a:bodyPr>
          <a:lstStyle/>
          <a:p>
            <a:r>
              <a:rPr lang="es-CO" sz="1200" dirty="0" smtClean="0"/>
              <a:t>Resuelve problemas relacionados con el valor de la función en la frontera (no necesario en este caso)</a:t>
            </a:r>
            <a:endParaRPr lang="en-US" sz="1200" dirty="0"/>
          </a:p>
        </p:txBody>
      </p:sp>
    </p:spTree>
    <p:extLst>
      <p:ext uri="{BB962C8B-B14F-4D97-AF65-F5344CB8AC3E}">
        <p14:creationId xmlns:p14="http://schemas.microsoft.com/office/powerpoint/2010/main" val="2681131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64177"/>
          </a:xfrm>
        </p:spPr>
        <p:txBody>
          <a:bodyPr/>
          <a:lstStyle/>
          <a:p>
            <a:r>
              <a:rPr lang="es-CO" dirty="0" smtClean="0"/>
              <a:t>Métodos de step-3</a:t>
            </a:r>
            <a:endParaRPr lang="en-US" dirty="0"/>
          </a:p>
        </p:txBody>
      </p:sp>
      <p:sp>
        <p:nvSpPr>
          <p:cNvPr id="3" name="Marcador de contenido 2"/>
          <p:cNvSpPr>
            <a:spLocks noGrp="1"/>
          </p:cNvSpPr>
          <p:nvPr>
            <p:ph idx="1"/>
          </p:nvPr>
        </p:nvSpPr>
        <p:spPr/>
        <p:txBody>
          <a:bodyPr/>
          <a:lstStyle/>
          <a:p>
            <a:endParaRPr lang="en-US" dirty="0"/>
          </a:p>
        </p:txBody>
      </p:sp>
      <p:pic>
        <p:nvPicPr>
          <p:cNvPr id="4" name="Imagen 3"/>
          <p:cNvPicPr>
            <a:picLocks noChangeAspect="1"/>
          </p:cNvPicPr>
          <p:nvPr/>
        </p:nvPicPr>
        <p:blipFill rotWithShape="1">
          <a:blip r:embed="rId2"/>
          <a:srcRect t="42559" r="58500" b="18069"/>
          <a:stretch/>
        </p:blipFill>
        <p:spPr>
          <a:xfrm>
            <a:off x="1371600" y="1449976"/>
            <a:ext cx="5399586" cy="4859383"/>
          </a:xfrm>
          <a:prstGeom prst="rect">
            <a:avLst/>
          </a:prstGeom>
        </p:spPr>
      </p:pic>
      <p:cxnSp>
        <p:nvCxnSpPr>
          <p:cNvPr id="6" name="Conector recto de flecha 5"/>
          <p:cNvCxnSpPr/>
          <p:nvPr/>
        </p:nvCxnSpPr>
        <p:spPr>
          <a:xfrm>
            <a:off x="3108960" y="1920240"/>
            <a:ext cx="4062549" cy="130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CuadroTexto 6"/>
          <p:cNvSpPr txBox="1"/>
          <p:nvPr/>
        </p:nvSpPr>
        <p:spPr>
          <a:xfrm>
            <a:off x="7171509" y="1657726"/>
            <a:ext cx="3657600" cy="461665"/>
          </a:xfrm>
          <a:prstGeom prst="rect">
            <a:avLst/>
          </a:prstGeom>
          <a:noFill/>
        </p:spPr>
        <p:txBody>
          <a:bodyPr wrap="square" rtlCol="0">
            <a:spAutoFit/>
          </a:bodyPr>
          <a:lstStyle/>
          <a:p>
            <a:r>
              <a:rPr lang="es-CO" sz="1200" dirty="0" smtClean="0"/>
              <a:t>Resuelve el sistema AU=F usando el método de gradiente conjugado</a:t>
            </a:r>
            <a:endParaRPr lang="en-US" sz="1200" dirty="0"/>
          </a:p>
        </p:txBody>
      </p:sp>
      <p:cxnSp>
        <p:nvCxnSpPr>
          <p:cNvPr id="8" name="Conector recto de flecha 7"/>
          <p:cNvCxnSpPr/>
          <p:nvPr/>
        </p:nvCxnSpPr>
        <p:spPr>
          <a:xfrm>
            <a:off x="4724400" y="2319744"/>
            <a:ext cx="2447109" cy="304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CuadroTexto 9"/>
          <p:cNvSpPr txBox="1"/>
          <p:nvPr/>
        </p:nvSpPr>
        <p:spPr>
          <a:xfrm>
            <a:off x="7171509" y="2211724"/>
            <a:ext cx="3657600" cy="276999"/>
          </a:xfrm>
          <a:prstGeom prst="rect">
            <a:avLst/>
          </a:prstGeom>
          <a:noFill/>
        </p:spPr>
        <p:txBody>
          <a:bodyPr wrap="square" rtlCol="0">
            <a:spAutoFit/>
          </a:bodyPr>
          <a:lstStyle/>
          <a:p>
            <a:r>
              <a:rPr lang="es-CO" sz="1200" dirty="0" smtClean="0"/>
              <a:t>Numero de iteración máximas y tolerancia</a:t>
            </a:r>
            <a:endParaRPr lang="en-US" sz="1200" dirty="0"/>
          </a:p>
        </p:txBody>
      </p:sp>
    </p:spTree>
    <p:extLst>
      <p:ext uri="{BB962C8B-B14F-4D97-AF65-F5344CB8AC3E}">
        <p14:creationId xmlns:p14="http://schemas.microsoft.com/office/powerpoint/2010/main" val="355203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5819" y="447402"/>
            <a:ext cx="9601200" cy="764177"/>
          </a:xfrm>
        </p:spPr>
        <p:txBody>
          <a:bodyPr>
            <a:normAutofit/>
          </a:bodyPr>
          <a:lstStyle/>
          <a:p>
            <a:r>
              <a:rPr lang="es-CO" sz="4000" dirty="0">
                <a:latin typeface="Copperplate Gothic Light" panose="020E0507020206020404" pitchFamily="34" charset="0"/>
              </a:rPr>
              <a:t>¿Que es DEAL.II?</a:t>
            </a:r>
            <a:endParaRPr lang="en-US" sz="4000" dirty="0">
              <a:latin typeface="Copperplate Gothic Light" panose="020E0507020206020404" pitchFamily="34" charset="0"/>
            </a:endParaRPr>
          </a:p>
        </p:txBody>
      </p:sp>
      <p:sp>
        <p:nvSpPr>
          <p:cNvPr id="3" name="Marcador de contenido 2"/>
          <p:cNvSpPr>
            <a:spLocks noGrp="1"/>
          </p:cNvSpPr>
          <p:nvPr>
            <p:ph idx="1"/>
          </p:nvPr>
        </p:nvSpPr>
        <p:spPr>
          <a:xfrm>
            <a:off x="1371600" y="1449977"/>
            <a:ext cx="9601200" cy="5408023"/>
          </a:xfrm>
        </p:spPr>
        <p:txBody>
          <a:bodyPr>
            <a:normAutofit/>
          </a:bodyPr>
          <a:lstStyle/>
          <a:p>
            <a:pPr marL="0" indent="0" algn="just">
              <a:buNone/>
            </a:pPr>
            <a:r>
              <a:rPr lang="es-CO" dirty="0"/>
              <a:t>Es una librería de programas del lenguaje de programación C++ dirigida a la solución computacional de ecuaciones diferenciales parciales que utilizan elementos finitos adaptativos, la cual utiliza técnicas de programación (OOP) para ofrecerle una interfaz moderna a las complejas estructuras de datos y algoritmos requeridos.</a:t>
            </a:r>
          </a:p>
          <a:p>
            <a:pPr marL="0" indent="0" algn="just">
              <a:buNone/>
            </a:pPr>
            <a:r>
              <a:rPr lang="es-ES" dirty="0"/>
              <a:t>DEAL.II es ampliamente utilizado en muchos proyectos académicos y comerciales. Sus autores principales han recibido el Premio J. H. </a:t>
            </a:r>
            <a:r>
              <a:rPr lang="es-ES" dirty="0" err="1"/>
              <a:t>Wilkinson</a:t>
            </a:r>
            <a:r>
              <a:rPr lang="es-ES" dirty="0"/>
              <a:t> 2007 por Software Numérico. También es parte de las suites de referencia SPEC CPU 2006 y SPEC CPU 2017 estándar de la industria utilizadas para determinar la velocidad de las computadoras y los compiladores.</a:t>
            </a:r>
          </a:p>
          <a:p>
            <a:pPr marL="0" indent="0" algn="just">
              <a:buNone/>
            </a:pPr>
            <a:r>
              <a:rPr lang="es-CO" dirty="0"/>
              <a:t>El papel de DEAL.II es ocuparse de los detalles del manejo y refinamiento de la cuadricula, el manejo de los grados de libertad, la entrada de las mallas y las salidas de resultados en formatos gráficos, a su vez, el soporte de varias dimensiones de espacio simultaneas se incluye de tal manera que los programas pueden escribirse independientemente de la dimensión de espacio sin penalizaciones irrazonables en el tiempo de ejecución y el consumo de memoria</a:t>
            </a:r>
            <a:endParaRPr lang="en-US" dirty="0"/>
          </a:p>
          <a:p>
            <a:pPr algn="just"/>
            <a:endParaRPr lang="es-CO" dirty="0"/>
          </a:p>
          <a:p>
            <a:endParaRPr lang="en-US" dirty="0"/>
          </a:p>
        </p:txBody>
      </p:sp>
      <p:pic>
        <p:nvPicPr>
          <p:cNvPr id="10" name="Imagen 9"/>
          <p:cNvPicPr>
            <a:picLocks noChangeAspect="1"/>
          </p:cNvPicPr>
          <p:nvPr/>
        </p:nvPicPr>
        <p:blipFill>
          <a:blip r:embed="rId2"/>
          <a:stretch>
            <a:fillRect/>
          </a:stretch>
        </p:blipFill>
        <p:spPr>
          <a:xfrm>
            <a:off x="6415575" y="163829"/>
            <a:ext cx="4371975" cy="1047750"/>
          </a:xfrm>
          <a:prstGeom prst="rect">
            <a:avLst/>
          </a:prstGeom>
        </p:spPr>
      </p:pic>
    </p:spTree>
    <p:extLst>
      <p:ext uri="{BB962C8B-B14F-4D97-AF65-F5344CB8AC3E}">
        <p14:creationId xmlns:p14="http://schemas.microsoft.com/office/powerpoint/2010/main" val="256343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9674"/>
          </a:xfrm>
        </p:spPr>
        <p:txBody>
          <a:bodyPr>
            <a:normAutofit fontScale="90000"/>
          </a:bodyPr>
          <a:lstStyle/>
          <a:p>
            <a:r>
              <a:rPr lang="es-CO" dirty="0">
                <a:latin typeface="Copperplate Gothic Light" panose="020E0507020206020404" pitchFamily="34" charset="0"/>
              </a:rPr>
              <a:t>¿Que nos ofrece DEAL.II?</a:t>
            </a:r>
            <a:endParaRPr lang="en-US" dirty="0">
              <a:latin typeface="Copperplate Gothic Light" panose="020E0507020206020404" pitchFamily="34" charset="0"/>
            </a:endParaRPr>
          </a:p>
        </p:txBody>
      </p:sp>
      <p:sp>
        <p:nvSpPr>
          <p:cNvPr id="3" name="Marcador de contenido 2"/>
          <p:cNvSpPr>
            <a:spLocks noGrp="1"/>
          </p:cNvSpPr>
          <p:nvPr>
            <p:ph idx="1"/>
          </p:nvPr>
        </p:nvSpPr>
        <p:spPr>
          <a:xfrm>
            <a:off x="1371600" y="1345474"/>
            <a:ext cx="9601200" cy="4521926"/>
          </a:xfrm>
        </p:spPr>
        <p:txBody>
          <a:bodyPr/>
          <a:lstStyle/>
          <a:p>
            <a:pPr algn="just"/>
            <a:r>
              <a:rPr lang="es-CO" dirty="0"/>
              <a:t>Permitir el desarrollo rápido de códigos modernos de elementos finitos, utilizando entre otros aspectos mallas adaptativas y una amplia gama de clases de herramientas que a menudo se utilizan en el programa de elementos finitos.</a:t>
            </a:r>
          </a:p>
          <a:p>
            <a:pPr algn="just"/>
            <a:r>
              <a:rPr lang="es-ES" dirty="0"/>
              <a:t>Soporte para una, dos y tres dimensiones de espacio, utilizando una interfaz unificada que permite escribir programas casi independientes de la dimensión.</a:t>
            </a:r>
          </a:p>
          <a:p>
            <a:pPr algn="just"/>
            <a:r>
              <a:rPr lang="es-ES" dirty="0"/>
              <a:t>Técnicas modernas de software que hacen que el acceso a las complejas estructuras de datos y algoritmos sea lo más transparente posible. El uso de la programación orientada a objetos permite estructuras de programa similares a las estructuras en análisis matemático.</a:t>
            </a:r>
          </a:p>
          <a:p>
            <a:pPr algn="just"/>
            <a:r>
              <a:rPr lang="es-ES" dirty="0"/>
              <a:t>¡Amplia Documentación!</a:t>
            </a:r>
          </a:p>
          <a:p>
            <a:pPr algn="just"/>
            <a:r>
              <a:rPr lang="es-ES" dirty="0"/>
              <a:t>…</a:t>
            </a:r>
            <a:endParaRPr lang="es-CO" dirty="0"/>
          </a:p>
        </p:txBody>
      </p:sp>
      <p:pic>
        <p:nvPicPr>
          <p:cNvPr id="6" name="Imagen 5"/>
          <p:cNvPicPr>
            <a:picLocks noChangeAspect="1"/>
          </p:cNvPicPr>
          <p:nvPr/>
        </p:nvPicPr>
        <p:blipFill rotWithShape="1">
          <a:blip r:embed="rId2"/>
          <a:srcRect l="73627" t="53108" r="10711" b="17316"/>
          <a:stretch/>
        </p:blipFill>
        <p:spPr>
          <a:xfrm>
            <a:off x="9366069" y="4310743"/>
            <a:ext cx="2037806" cy="2050868"/>
          </a:xfrm>
          <a:prstGeom prst="rect">
            <a:avLst/>
          </a:prstGeom>
        </p:spPr>
      </p:pic>
      <p:pic>
        <p:nvPicPr>
          <p:cNvPr id="7" name="Imagen 6"/>
          <p:cNvPicPr>
            <a:picLocks noChangeAspect="1"/>
          </p:cNvPicPr>
          <p:nvPr/>
        </p:nvPicPr>
        <p:blipFill rotWithShape="1">
          <a:blip r:embed="rId2"/>
          <a:srcRect l="73627" t="25981" r="10711" b="46829"/>
          <a:stretch/>
        </p:blipFill>
        <p:spPr>
          <a:xfrm>
            <a:off x="5547361" y="4582886"/>
            <a:ext cx="2037806" cy="1885405"/>
          </a:xfrm>
          <a:prstGeom prst="rect">
            <a:avLst/>
          </a:prstGeom>
        </p:spPr>
      </p:pic>
      <p:pic>
        <p:nvPicPr>
          <p:cNvPr id="8" name="Imagen 7"/>
          <p:cNvPicPr>
            <a:picLocks noChangeAspect="1"/>
          </p:cNvPicPr>
          <p:nvPr/>
        </p:nvPicPr>
        <p:blipFill rotWithShape="1">
          <a:blip r:embed="rId2"/>
          <a:srcRect l="73627" t="82747" r="10711" b="1130"/>
          <a:stretch/>
        </p:blipFill>
        <p:spPr>
          <a:xfrm>
            <a:off x="8934994" y="292281"/>
            <a:ext cx="2037806" cy="1117963"/>
          </a:xfrm>
          <a:prstGeom prst="rect">
            <a:avLst/>
          </a:prstGeom>
        </p:spPr>
      </p:pic>
    </p:spTree>
    <p:extLst>
      <p:ext uri="{BB962C8B-B14F-4D97-AF65-F5344CB8AC3E}">
        <p14:creationId xmlns:p14="http://schemas.microsoft.com/office/powerpoint/2010/main" val="369590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23686"/>
          </a:xfrm>
        </p:spPr>
        <p:txBody>
          <a:bodyPr>
            <a:normAutofit fontScale="90000"/>
          </a:bodyPr>
          <a:lstStyle/>
          <a:p>
            <a:r>
              <a:rPr lang="es-CO" dirty="0">
                <a:latin typeface="Copperplate Gothic Light" panose="020E0507020206020404" pitchFamily="34" charset="0"/>
              </a:rPr>
              <a:t>¿Cómo aprender a usar DEAL.II?</a:t>
            </a:r>
            <a:endParaRPr lang="en-US" dirty="0">
              <a:latin typeface="Copperplate Gothic Light" panose="020E0507020206020404" pitchFamily="34" charset="0"/>
            </a:endParaRPr>
          </a:p>
        </p:txBody>
      </p:sp>
      <p:sp>
        <p:nvSpPr>
          <p:cNvPr id="3" name="Marcador de contenido 2"/>
          <p:cNvSpPr>
            <a:spLocks noGrp="1"/>
          </p:cNvSpPr>
          <p:nvPr>
            <p:ph idx="1"/>
          </p:nvPr>
        </p:nvSpPr>
        <p:spPr>
          <a:xfrm>
            <a:off x="1371600" y="1509486"/>
            <a:ext cx="9601200" cy="4357914"/>
          </a:xfrm>
        </p:spPr>
        <p:txBody>
          <a:bodyPr/>
          <a:lstStyle/>
          <a:p>
            <a:pPr>
              <a:buFont typeface="Wingdings" panose="05000000000000000000" pitchFamily="2" charset="2"/>
              <a:buChar char="Ø"/>
            </a:pPr>
            <a:r>
              <a:rPr lang="es-CO" dirty="0"/>
              <a:t>Documentación, disponible en: </a:t>
            </a:r>
            <a:r>
              <a:rPr lang="en-US" dirty="0">
                <a:hlinkClick r:id="rId2"/>
              </a:rPr>
              <a:t>https://www.dealii.org/current/doxygen/deal.II/index.html</a:t>
            </a:r>
            <a:endParaRPr lang="es-CO" dirty="0"/>
          </a:p>
          <a:p>
            <a:pPr>
              <a:buFont typeface="Wingdings" panose="05000000000000000000" pitchFamily="2" charset="2"/>
              <a:buChar char="Ø"/>
            </a:pPr>
            <a:r>
              <a:rPr lang="es-CO" dirty="0"/>
              <a:t>The DEAL.II tutorial, disponible en: </a:t>
            </a:r>
            <a:r>
              <a:rPr lang="en-US" dirty="0">
                <a:hlinkClick r:id="rId3"/>
              </a:rPr>
              <a:t>https://www.dealii.org/current/doxygen/deal.II/Tutorial.html</a:t>
            </a:r>
            <a:endParaRPr lang="es-CO" dirty="0"/>
          </a:p>
          <a:p>
            <a:pPr>
              <a:buFont typeface="Wingdings" panose="05000000000000000000" pitchFamily="2" charset="2"/>
              <a:buChar char="Ø"/>
            </a:pPr>
            <a:r>
              <a:rPr lang="es-CO" dirty="0"/>
              <a:t>Curso: </a:t>
            </a:r>
            <a:r>
              <a:rPr lang="en-US" i="1" dirty="0"/>
              <a:t> Finite element methods in scientific computing</a:t>
            </a:r>
            <a:r>
              <a:rPr lang="en-US" dirty="0"/>
              <a:t> course at the </a:t>
            </a:r>
            <a:r>
              <a:rPr lang="en-US" dirty="0">
                <a:hlinkClick r:id="rId4"/>
              </a:rPr>
              <a:t>KAMU TV</a:t>
            </a:r>
            <a:r>
              <a:rPr lang="en-US" dirty="0"/>
              <a:t> studio at Texas A&amp;M, video lectures disponibles en: </a:t>
            </a:r>
            <a:r>
              <a:rPr lang="en-US" dirty="0">
                <a:hlinkClick r:id="rId5"/>
              </a:rPr>
              <a:t>https://www.math.colostate.edu/~bangerth/videos.html</a:t>
            </a:r>
            <a:endParaRPr lang="en-US" dirty="0"/>
          </a:p>
        </p:txBody>
      </p:sp>
    </p:spTree>
    <p:extLst>
      <p:ext uri="{BB962C8B-B14F-4D97-AF65-F5344CB8AC3E}">
        <p14:creationId xmlns:p14="http://schemas.microsoft.com/office/powerpoint/2010/main" val="338396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dirty="0"/>
          </a:p>
        </p:txBody>
      </p:sp>
      <p:sp>
        <p:nvSpPr>
          <p:cNvPr id="3" name="Marcador de contenido 2"/>
          <p:cNvSpPr>
            <a:spLocks noGrp="1"/>
          </p:cNvSpPr>
          <p:nvPr>
            <p:ph idx="1"/>
          </p:nvPr>
        </p:nvSpPr>
        <p:spPr/>
        <p:txBody>
          <a:bodyPr/>
          <a:lstStyle/>
          <a:p>
            <a:endParaRPr lang="en-US"/>
          </a:p>
        </p:txBody>
      </p:sp>
      <p:pic>
        <p:nvPicPr>
          <p:cNvPr id="4" name="Imagen 3"/>
          <p:cNvPicPr>
            <a:picLocks noChangeAspect="1"/>
          </p:cNvPicPr>
          <p:nvPr/>
        </p:nvPicPr>
        <p:blipFill rotWithShape="1">
          <a:blip r:embed="rId2"/>
          <a:srcRect l="22001" t="19597" r="23339"/>
          <a:stretch/>
        </p:blipFill>
        <p:spPr>
          <a:xfrm>
            <a:off x="0" y="1"/>
            <a:ext cx="12191999" cy="6896100"/>
          </a:xfrm>
          <a:prstGeom prst="rect">
            <a:avLst/>
          </a:prstGeom>
        </p:spPr>
      </p:pic>
      <p:sp>
        <p:nvSpPr>
          <p:cNvPr id="5" name="CuadroTexto 4"/>
          <p:cNvSpPr txBox="1"/>
          <p:nvPr/>
        </p:nvSpPr>
        <p:spPr>
          <a:xfrm>
            <a:off x="6095999" y="685800"/>
            <a:ext cx="5326743" cy="523220"/>
          </a:xfrm>
          <a:prstGeom prst="rect">
            <a:avLst/>
          </a:prstGeom>
          <a:noFill/>
        </p:spPr>
        <p:txBody>
          <a:bodyPr wrap="square" rtlCol="0">
            <a:spAutoFit/>
          </a:bodyPr>
          <a:lstStyle/>
          <a:p>
            <a:r>
              <a:rPr lang="es-CO" sz="2800" dirty="0"/>
              <a:t>Vista del tutorial como un grafo:</a:t>
            </a:r>
            <a:endParaRPr lang="en-US" sz="2800" dirty="0"/>
          </a:p>
        </p:txBody>
      </p:sp>
      <p:pic>
        <p:nvPicPr>
          <p:cNvPr id="7" name="Imagen 6"/>
          <p:cNvPicPr>
            <a:picLocks noChangeAspect="1"/>
          </p:cNvPicPr>
          <p:nvPr/>
        </p:nvPicPr>
        <p:blipFill rotWithShape="1">
          <a:blip r:embed="rId3"/>
          <a:srcRect l="12741" t="56018" r="14080" b="23051"/>
          <a:stretch/>
        </p:blipFill>
        <p:spPr>
          <a:xfrm>
            <a:off x="5167087" y="1740930"/>
            <a:ext cx="6863094" cy="1046203"/>
          </a:xfrm>
          <a:prstGeom prst="rect">
            <a:avLst/>
          </a:prstGeom>
        </p:spPr>
      </p:pic>
    </p:spTree>
    <p:extLst>
      <p:ext uri="{BB962C8B-B14F-4D97-AF65-F5344CB8AC3E}">
        <p14:creationId xmlns:p14="http://schemas.microsoft.com/office/powerpoint/2010/main" val="166640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90303"/>
          </a:xfrm>
        </p:spPr>
        <p:txBody>
          <a:bodyPr/>
          <a:lstStyle/>
          <a:p>
            <a:r>
              <a:rPr lang="es-CO" dirty="0">
                <a:solidFill>
                  <a:schemeClr val="accent5">
                    <a:lumMod val="50000"/>
                  </a:schemeClr>
                </a:solidFill>
                <a:latin typeface="Copperplate Gothic Light" panose="020E0507020206020404" pitchFamily="34" charset="0"/>
              </a:rPr>
              <a:t>Disponibilidad</a:t>
            </a:r>
            <a:endParaRPr lang="en-US" dirty="0">
              <a:solidFill>
                <a:schemeClr val="accent5">
                  <a:lumMod val="50000"/>
                </a:schemeClr>
              </a:solidFill>
              <a:latin typeface="Copperplate Gothic Light" panose="020E0507020206020404" pitchFamily="34" charset="0"/>
            </a:endParaRPr>
          </a:p>
        </p:txBody>
      </p:sp>
      <p:sp>
        <p:nvSpPr>
          <p:cNvPr id="3" name="Marcador de contenido 2"/>
          <p:cNvSpPr>
            <a:spLocks noGrp="1"/>
          </p:cNvSpPr>
          <p:nvPr>
            <p:ph idx="1"/>
          </p:nvPr>
        </p:nvSpPr>
        <p:spPr>
          <a:xfrm>
            <a:off x="1371600" y="1476103"/>
            <a:ext cx="9601200" cy="4391297"/>
          </a:xfrm>
        </p:spPr>
        <p:txBody>
          <a:bodyPr/>
          <a:lstStyle/>
          <a:p>
            <a:pPr marL="0" indent="0">
              <a:buNone/>
            </a:pPr>
            <a:r>
              <a:rPr lang="en-US" sz="2400" dirty="0"/>
              <a:t>DEAL.II </a:t>
            </a:r>
            <a:r>
              <a:rPr lang="en-US" sz="2400" dirty="0" err="1"/>
              <a:t>soporta</a:t>
            </a:r>
            <a:r>
              <a:rPr lang="en-US" sz="2400" dirty="0"/>
              <a:t> las </a:t>
            </a:r>
            <a:r>
              <a:rPr lang="en-US" sz="2400" dirty="0" err="1"/>
              <a:t>siguientes</a:t>
            </a:r>
            <a:r>
              <a:rPr lang="en-US" sz="2400" dirty="0"/>
              <a:t> </a:t>
            </a:r>
            <a:r>
              <a:rPr lang="en-US" sz="2400" dirty="0" err="1"/>
              <a:t>plataformas</a:t>
            </a:r>
            <a:r>
              <a:rPr lang="en-US" sz="2400" dirty="0"/>
              <a:t>:</a:t>
            </a:r>
          </a:p>
          <a:p>
            <a:r>
              <a:rPr lang="en-US" b="1" dirty="0"/>
              <a:t>GNU/Linux</a:t>
            </a:r>
            <a:r>
              <a:rPr lang="en-US" dirty="0"/>
              <a:t>: GCC version 4.9 or later; Clang version 4.0 or later; ICC versions 15 or later</a:t>
            </a:r>
          </a:p>
          <a:p>
            <a:r>
              <a:rPr lang="en-US" b="1" dirty="0"/>
              <a:t>Mac OS X</a:t>
            </a:r>
            <a:r>
              <a:rPr lang="en-US" dirty="0"/>
              <a:t>: GCC version 4.9 or later; Clang version 4.0 or later.</a:t>
            </a:r>
          </a:p>
          <a:p>
            <a:r>
              <a:rPr lang="en-US" b="1" dirty="0"/>
              <a:t>Windows</a:t>
            </a:r>
            <a:r>
              <a:rPr lang="en-US" dirty="0"/>
              <a:t>: </a:t>
            </a:r>
            <a:r>
              <a:rPr lang="en-US" dirty="0" err="1"/>
              <a:t>soporte</a:t>
            </a:r>
            <a:r>
              <a:rPr lang="en-US" dirty="0"/>
              <a:t> experimental Visual Studio 2017, WSL (</a:t>
            </a:r>
            <a:r>
              <a:rPr lang="en-US" dirty="0" err="1"/>
              <a:t>mostraré</a:t>
            </a:r>
            <a:r>
              <a:rPr lang="en-US" dirty="0"/>
              <a:t> </a:t>
            </a:r>
            <a:r>
              <a:rPr lang="en-US" dirty="0" err="1"/>
              <a:t>como</a:t>
            </a:r>
            <a:r>
              <a:rPr lang="en-US" dirty="0"/>
              <a:t> </a:t>
            </a:r>
            <a:r>
              <a:rPr lang="en-US" dirty="0" err="1"/>
              <a:t>instalarlo</a:t>
            </a:r>
            <a:r>
              <a:rPr lang="en-US" dirty="0"/>
              <a:t> de </a:t>
            </a:r>
            <a:r>
              <a:rPr lang="en-US" dirty="0" err="1"/>
              <a:t>esta</a:t>
            </a:r>
            <a:r>
              <a:rPr lang="en-US" dirty="0"/>
              <a:t> </a:t>
            </a:r>
            <a:r>
              <a:rPr lang="en-US" dirty="0" err="1"/>
              <a:t>manera</a:t>
            </a:r>
            <a:r>
              <a:rPr lang="en-US" dirty="0"/>
              <a:t> mas </a:t>
            </a:r>
            <a:r>
              <a:rPr lang="en-US" dirty="0" err="1"/>
              <a:t>adelante</a:t>
            </a:r>
            <a:r>
              <a:rPr lang="en-US" dirty="0"/>
              <a:t>)</a:t>
            </a:r>
          </a:p>
        </p:txBody>
      </p:sp>
      <p:pic>
        <p:nvPicPr>
          <p:cNvPr id="4" name="Imagen 3"/>
          <p:cNvPicPr>
            <a:picLocks noChangeAspect="1"/>
          </p:cNvPicPr>
          <p:nvPr/>
        </p:nvPicPr>
        <p:blipFill>
          <a:blip r:embed="rId2"/>
          <a:stretch>
            <a:fillRect/>
          </a:stretch>
        </p:blipFill>
        <p:spPr>
          <a:xfrm>
            <a:off x="2208348" y="4015720"/>
            <a:ext cx="3853543" cy="1986240"/>
          </a:xfrm>
          <a:prstGeom prst="rect">
            <a:avLst/>
          </a:prstGeom>
        </p:spPr>
      </p:pic>
      <p:pic>
        <p:nvPicPr>
          <p:cNvPr id="5" name="Imagen 4"/>
          <p:cNvPicPr>
            <a:picLocks noChangeAspect="1"/>
          </p:cNvPicPr>
          <p:nvPr/>
        </p:nvPicPr>
        <p:blipFill>
          <a:blip r:embed="rId3"/>
          <a:stretch>
            <a:fillRect/>
          </a:stretch>
        </p:blipFill>
        <p:spPr>
          <a:xfrm>
            <a:off x="8041458" y="4152900"/>
            <a:ext cx="1959429" cy="1714500"/>
          </a:xfrm>
          <a:prstGeom prst="rect">
            <a:avLst/>
          </a:prstGeom>
        </p:spPr>
      </p:pic>
    </p:spTree>
    <p:extLst>
      <p:ext uri="{BB962C8B-B14F-4D97-AF65-F5344CB8AC3E}">
        <p14:creationId xmlns:p14="http://schemas.microsoft.com/office/powerpoint/2010/main" val="238760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51114"/>
          </a:xfrm>
        </p:spPr>
        <p:txBody>
          <a:bodyPr>
            <a:normAutofit fontScale="90000"/>
          </a:bodyPr>
          <a:lstStyle/>
          <a:p>
            <a:r>
              <a:rPr lang="es-CO" dirty="0">
                <a:solidFill>
                  <a:schemeClr val="accent5">
                    <a:lumMod val="50000"/>
                  </a:schemeClr>
                </a:solidFill>
                <a:latin typeface="Copperplate Gothic Light" panose="020E0507020206020404" pitchFamily="34" charset="0"/>
              </a:rPr>
              <a:t>Instalación con WSL en Windows</a:t>
            </a:r>
            <a:endParaRPr lang="en-US" dirty="0">
              <a:solidFill>
                <a:schemeClr val="accent5">
                  <a:lumMod val="50000"/>
                </a:schemeClr>
              </a:solidFill>
              <a:latin typeface="Copperplate Gothic Light" panose="020E0507020206020404" pitchFamily="34" charset="0"/>
            </a:endParaRPr>
          </a:p>
        </p:txBody>
      </p:sp>
      <p:pic>
        <p:nvPicPr>
          <p:cNvPr id="4" name="Marcador de contenido 3"/>
          <p:cNvPicPr>
            <a:picLocks noGrp="1" noChangeAspect="1"/>
          </p:cNvPicPr>
          <p:nvPr>
            <p:ph idx="1"/>
          </p:nvPr>
        </p:nvPicPr>
        <p:blipFill>
          <a:blip r:embed="rId2"/>
          <a:stretch>
            <a:fillRect/>
          </a:stretch>
        </p:blipFill>
        <p:spPr>
          <a:xfrm>
            <a:off x="2015364" y="1930173"/>
            <a:ext cx="8313671" cy="4430712"/>
          </a:xfrm>
          <a:prstGeom prst="rect">
            <a:avLst/>
          </a:prstGeom>
        </p:spPr>
      </p:pic>
      <p:sp>
        <p:nvSpPr>
          <p:cNvPr id="5" name="CuadroTexto 4"/>
          <p:cNvSpPr txBox="1"/>
          <p:nvPr/>
        </p:nvSpPr>
        <p:spPr>
          <a:xfrm>
            <a:off x="1567543" y="1277257"/>
            <a:ext cx="8302171" cy="369332"/>
          </a:xfrm>
          <a:prstGeom prst="rect">
            <a:avLst/>
          </a:prstGeom>
          <a:noFill/>
        </p:spPr>
        <p:txBody>
          <a:bodyPr wrap="square" rtlCol="0">
            <a:spAutoFit/>
          </a:bodyPr>
          <a:lstStyle/>
          <a:p>
            <a:r>
              <a:rPr lang="es-CO" dirty="0" err="1"/>
              <a:t>Configuracion</a:t>
            </a:r>
            <a:r>
              <a:rPr lang="es-CO" dirty="0"/>
              <a:t> -&gt; </a:t>
            </a:r>
            <a:r>
              <a:rPr lang="es-CO" dirty="0" err="1"/>
              <a:t>Actualizacion</a:t>
            </a:r>
            <a:r>
              <a:rPr lang="es-CO" dirty="0"/>
              <a:t> y seguridad -&gt; Para programadores</a:t>
            </a:r>
            <a:endParaRPr lang="en-US" dirty="0"/>
          </a:p>
        </p:txBody>
      </p:sp>
    </p:spTree>
    <p:extLst>
      <p:ext uri="{BB962C8B-B14F-4D97-AF65-F5344CB8AC3E}">
        <p14:creationId xmlns:p14="http://schemas.microsoft.com/office/powerpoint/2010/main" val="1512864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49514"/>
          </a:xfrm>
        </p:spPr>
        <p:txBody>
          <a:bodyPr>
            <a:normAutofit fontScale="90000"/>
          </a:bodyPr>
          <a:lstStyle/>
          <a:p>
            <a:r>
              <a:rPr lang="es-CO" dirty="0">
                <a:solidFill>
                  <a:schemeClr val="accent5">
                    <a:lumMod val="50000"/>
                  </a:schemeClr>
                </a:solidFill>
                <a:latin typeface="Copperplate Gothic Light" panose="020E0507020206020404" pitchFamily="34" charset="0"/>
              </a:rPr>
              <a:t>Instalación con WSL en Windows</a:t>
            </a:r>
            <a:endParaRPr lang="en-US" dirty="0">
              <a:solidFill>
                <a:schemeClr val="accent5">
                  <a:lumMod val="50000"/>
                </a:schemeClr>
              </a:solidFill>
              <a:latin typeface="Copperplate Gothic Light" panose="020E0507020206020404" pitchFamily="34" charset="0"/>
            </a:endParaRPr>
          </a:p>
        </p:txBody>
      </p:sp>
      <p:sp>
        <p:nvSpPr>
          <p:cNvPr id="3" name="Marcador de contenido 2"/>
          <p:cNvSpPr>
            <a:spLocks noGrp="1"/>
          </p:cNvSpPr>
          <p:nvPr>
            <p:ph idx="1"/>
          </p:nvPr>
        </p:nvSpPr>
        <p:spPr>
          <a:xfrm>
            <a:off x="1722329" y="1335314"/>
            <a:ext cx="9601200" cy="4532086"/>
          </a:xfrm>
        </p:spPr>
        <p:txBody>
          <a:bodyPr/>
          <a:lstStyle/>
          <a:p>
            <a:pPr marL="0" indent="0">
              <a:buNone/>
            </a:pPr>
            <a:r>
              <a:rPr lang="es-CO" dirty="0"/>
              <a:t>Panel de control -&gt; Programas -&gt; Activar o desactivar características de </a:t>
            </a:r>
            <a:r>
              <a:rPr lang="es-CO" dirty="0" err="1"/>
              <a:t>windows</a:t>
            </a:r>
            <a:endParaRPr lang="en-US" dirty="0"/>
          </a:p>
        </p:txBody>
      </p:sp>
      <p:pic>
        <p:nvPicPr>
          <p:cNvPr id="4" name="Imagen 3"/>
          <p:cNvPicPr>
            <a:picLocks noChangeAspect="1"/>
          </p:cNvPicPr>
          <p:nvPr/>
        </p:nvPicPr>
        <p:blipFill>
          <a:blip r:embed="rId2"/>
          <a:stretch>
            <a:fillRect/>
          </a:stretch>
        </p:blipFill>
        <p:spPr>
          <a:xfrm>
            <a:off x="2204846" y="1806348"/>
            <a:ext cx="7934708" cy="4594452"/>
          </a:xfrm>
          <a:prstGeom prst="rect">
            <a:avLst/>
          </a:prstGeom>
        </p:spPr>
      </p:pic>
    </p:spTree>
    <p:extLst>
      <p:ext uri="{BB962C8B-B14F-4D97-AF65-F5344CB8AC3E}">
        <p14:creationId xmlns:p14="http://schemas.microsoft.com/office/powerpoint/2010/main" val="773321343"/>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6972_TF34357615.potx" id="{C86973C6-2DA0-4089-9514-87FF768B367B}" vid="{9027C86C-E911-48B6-A8D3-7E230521707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71af3243-3dd4-4a8d-8c0d-dd76da1f02a5"/>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http://schemas.microsoft.com/office/infopath/2007/PartnerControls"/>
    <ds:schemaRef ds:uri="16c05727-aa75-4e4a-9b5f-8a80a116589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Diseño Recorte</Template>
  <TotalTime>0</TotalTime>
  <Words>963</Words>
  <Application>Microsoft Office PowerPoint</Application>
  <PresentationFormat>Panorámica</PresentationFormat>
  <Paragraphs>94</Paragraphs>
  <Slides>22</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Copperplate Gothic Bold</vt:lpstr>
      <vt:lpstr>Copperplate Gothic Light</vt:lpstr>
      <vt:lpstr>Franklin Gothic Book</vt:lpstr>
      <vt:lpstr>Wingdings</vt:lpstr>
      <vt:lpstr>Recorte</vt:lpstr>
      <vt:lpstr>Deal.ii</vt:lpstr>
      <vt:lpstr>Un poco de historia …</vt:lpstr>
      <vt:lpstr>¿Que es DEAL.II?</vt:lpstr>
      <vt:lpstr>¿Que nos ofrece DEAL.II?</vt:lpstr>
      <vt:lpstr>¿Cómo aprender a usar DEAL.II?</vt:lpstr>
      <vt:lpstr>Presentación de PowerPoint</vt:lpstr>
      <vt:lpstr>Disponibilidad</vt:lpstr>
      <vt:lpstr>Instalación con WSL en Windows</vt:lpstr>
      <vt:lpstr>Instalación con WSL en Windows</vt:lpstr>
      <vt:lpstr>Instalación con WSL en Windows</vt:lpstr>
      <vt:lpstr>Linux Shell en Windows</vt:lpstr>
      <vt:lpstr>Instalación con WSL en Windows</vt:lpstr>
      <vt:lpstr>Instalación con WSL en Windows</vt:lpstr>
      <vt:lpstr>Instalación con WSL en Windows</vt:lpstr>
      <vt:lpstr>Visualización:</vt:lpstr>
      <vt:lpstr>Primeros pasos…</vt:lpstr>
      <vt:lpstr>Step-3</vt:lpstr>
      <vt:lpstr>A veces para entender un código es mejor verlo de abajo hacia arriba…</vt:lpstr>
      <vt:lpstr>La clase Step-3</vt:lpstr>
      <vt:lpstr>Métodos de step-3</vt:lpstr>
      <vt:lpstr>Métodos de step-3</vt:lpstr>
      <vt:lpstr>Métodos de step-3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2020-05-19T17:06:04Z</dcterms:created>
  <dcterms:modified xsi:type="dcterms:W3CDTF">2020-05-28T05:00:36Z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